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3" r:id="rId1"/>
    <p:sldMasterId id="2147483714" r:id="rId2"/>
    <p:sldMasterId id="2147483715" r:id="rId3"/>
    <p:sldMasterId id="2147483716" r:id="rId4"/>
    <p:sldMasterId id="2147483717" r:id="rId5"/>
  </p:sldMasterIdLst>
  <p:notesMasterIdLst>
    <p:notesMasterId r:id="rId30"/>
  </p:notesMasterIdLst>
  <p:sldIdLst>
    <p:sldId id="256" r:id="rId6"/>
    <p:sldId id="257" r:id="rId7"/>
    <p:sldId id="259" r:id="rId8"/>
    <p:sldId id="264" r:id="rId9"/>
    <p:sldId id="265" r:id="rId10"/>
    <p:sldId id="267" r:id="rId11"/>
    <p:sldId id="266" r:id="rId12"/>
    <p:sldId id="268" r:id="rId13"/>
    <p:sldId id="278" r:id="rId14"/>
    <p:sldId id="269" r:id="rId15"/>
    <p:sldId id="279" r:id="rId16"/>
    <p:sldId id="271" r:id="rId17"/>
    <p:sldId id="270" r:id="rId18"/>
    <p:sldId id="272" r:id="rId19"/>
    <p:sldId id="261" r:id="rId20"/>
    <p:sldId id="273" r:id="rId21"/>
    <p:sldId id="262" r:id="rId22"/>
    <p:sldId id="274" r:id="rId23"/>
    <p:sldId id="275" r:id="rId24"/>
    <p:sldId id="276" r:id="rId25"/>
    <p:sldId id="277" r:id="rId26"/>
    <p:sldId id="281" r:id="rId27"/>
    <p:sldId id="280" r:id="rId28"/>
    <p:sldId id="263" r:id="rId2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/>
    <p:restoredTop sz="94689"/>
  </p:normalViewPr>
  <p:slideViewPr>
    <p:cSldViewPr snapToGrid="0">
      <p:cViewPr varScale="1">
        <p:scale>
          <a:sx n="159" d="100"/>
          <a:sy n="159" d="100"/>
        </p:scale>
        <p:origin x="192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087dcdb56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087dcdb56_2_58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400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818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027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2188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8578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87dcdb56_18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65" name="Google Shape;365;g7087dcdb56_18_258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Five-second elevator pitch</a:t>
            </a: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958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62235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32524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087dcdb56_18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42" name="Google Shape;342;g7087dcdb56_18_7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999820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709994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/>
              <a:t>Includes the basic, “must-have” call center functionality, including call routing, softphone call controls, and dashboards and reports.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57091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87dcdb56_18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45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72" name="Google Shape;372;g7087dcdb56_18_267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664" cy="11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Includes the basic, “must-have” call center functionality, including call routing, softphone call controls, and dashboards and reports.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347769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087dcdb56_7_9:notes"/>
          <p:cNvSpPr txBox="1">
            <a:spLocks noGrp="1"/>
          </p:cNvSpPr>
          <p:nvPr>
            <p:ph type="body" idx="1"/>
          </p:nvPr>
        </p:nvSpPr>
        <p:spPr>
          <a:xfrm>
            <a:off x="162783" y="7945092"/>
            <a:ext cx="6561710" cy="114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g7087dcdb56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155950" y="428625"/>
            <a:ext cx="13320713" cy="749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99975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309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965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5080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931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087dcdb56_18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7" name="Google Shape;357;g7087dcdb56_18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12" cy="411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 true single-stack provider has the breadth and depth to not only bring unified communications and contact center together, but to also bridge the two with APIs and integrations that create a customized, programmable workhorse that keeps all teams across your business in sync and with a clear picture of both internal and customer communications.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784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Title Slide">
  <p:cSld name="CUSTOM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 descr="vonagebiz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388" y="810375"/>
            <a:ext cx="2391225" cy="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281061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94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71500" marR="0" lvl="6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8509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143000" marR="0" lvl="8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86424" y="3269075"/>
            <a:ext cx="8261100" cy="311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5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Title Slide 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81061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94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71500" marR="0" lvl="6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8509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143000" marR="0" lvl="8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386424" y="3269075"/>
            <a:ext cx="8261100" cy="3113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5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15" descr="von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225" y="810375"/>
            <a:ext cx="2359550" cy="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COVER">
  <p:cSld name="VONAGE BUSINESS COV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600" y="685800"/>
            <a:ext cx="9165600" cy="44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671" y="-22412"/>
            <a:ext cx="5446304" cy="518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6"/>
          <p:cNvCxnSpPr/>
          <p:nvPr/>
        </p:nvCxnSpPr>
        <p:spPr>
          <a:xfrm flipH="1">
            <a:off x="3753750" y="-59300"/>
            <a:ext cx="1426800" cy="52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COVER ">
  <p:cSld name="VONAGE BUSINESS COVER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40125"/>
            <a:ext cx="6425175" cy="45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 descr="von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5" y="101725"/>
            <a:ext cx="149092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671" y="-22412"/>
            <a:ext cx="5446304" cy="5188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7"/>
          <p:cNvCxnSpPr/>
          <p:nvPr/>
        </p:nvCxnSpPr>
        <p:spPr>
          <a:xfrm flipH="1">
            <a:off x="3753750" y="-59300"/>
            <a:ext cx="1426800" cy="52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8" descr="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53707" y="970359"/>
            <a:ext cx="84414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 sz="1800" i="0" u="none" strike="noStrike" cap="none">
                <a:solidFill>
                  <a:schemeClr val="accent3"/>
                </a:solidFill>
              </a:defRPr>
            </a:lvl1pPr>
            <a:lvl2pPr marL="914400" marR="0" lvl="1" indent="-317500" algn="l" rtl="0">
              <a:spcBef>
                <a:spcPts val="500"/>
              </a:spcBef>
              <a:spcAft>
                <a:spcPts val="0"/>
              </a:spcAft>
              <a:buSzPts val="1400"/>
              <a:buFont typeface="Roboto Light"/>
              <a:buChar char="–"/>
              <a:defRPr i="0" u="none" strike="noStrike" cap="none">
                <a:solidFill>
                  <a:schemeClr val="accent3"/>
                </a:solidFill>
              </a:defRPr>
            </a:lvl2pPr>
            <a:lvl3pPr marL="1371600" marR="0" lvl="2" indent="-3048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i="0" u="none" strike="noStrike" cap="none">
                <a:solidFill>
                  <a:schemeClr val="accent3"/>
                </a:solidFill>
              </a:defRPr>
            </a:lvl3pPr>
            <a:lvl4pPr marL="1828800" marR="0" lvl="3" indent="-29845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−"/>
              <a:defRPr i="0" u="none" strike="noStrike" cap="none">
                <a:solidFill>
                  <a:schemeClr val="accent3"/>
                </a:solidFill>
              </a:defRPr>
            </a:lvl4pPr>
            <a:lvl5pPr marL="2286000" marR="0" lvl="4" indent="-2794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 rtl="0">
              <a:spcBef>
                <a:spcPts val="0"/>
              </a:spcBef>
              <a:spcAft>
                <a:spcPts val="0"/>
              </a:spcAft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94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71500" marR="0" lvl="6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8509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143000" marR="0" lvl="8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9" descr="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21" descr="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344550" y="851200"/>
            <a:ext cx="3903900" cy="3720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4922932" y="841350"/>
            <a:ext cx="3903900" cy="3720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rtl="0"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2" descr="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3611700" y="927400"/>
            <a:ext cx="3903900" cy="3720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rtl="0"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rtl="0"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2"/>
          </p:nvPr>
        </p:nvSpPr>
        <p:spPr>
          <a:xfrm>
            <a:off x="270475" y="930625"/>
            <a:ext cx="2741700" cy="37206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rtl="0"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rtl="0"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0688"/>
            <a:ext cx="3270250" cy="4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gle Background">
  <p:cSld name="CUSTOM_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23" descr="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" name="Google Shape;1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350" y="695425"/>
            <a:ext cx="9182701" cy="3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95275" y="-17425"/>
            <a:ext cx="4180025" cy="4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4"/>
          <p:cNvSpPr txBox="1">
            <a:spLocks noGrp="1"/>
          </p:cNvSpPr>
          <p:nvPr>
            <p:ph type="title"/>
          </p:nvPr>
        </p:nvSpPr>
        <p:spPr>
          <a:xfrm>
            <a:off x="509656" y="1412958"/>
            <a:ext cx="3836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 Thin"/>
              <a:buNone/>
              <a:defRPr sz="3600" i="0" u="none" strike="noStrike" cap="none">
                <a:solidFill>
                  <a:schemeClr val="accent5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94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71500" marR="0" lvl="6" indent="-127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8509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143000" marR="0" lvl="8" indent="-127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1"/>
          </p:nvPr>
        </p:nvSpPr>
        <p:spPr>
          <a:xfrm>
            <a:off x="615025" y="2757650"/>
            <a:ext cx="3528000" cy="11007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 rtl="0">
              <a:spcBef>
                <a:spcPts val="60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5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5176613" y="290275"/>
            <a:ext cx="3746400" cy="43119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rtl="0"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81061" y="2284810"/>
            <a:ext cx="8608042" cy="34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300" b="0" i="0" u="none" strike="noStrike" cap="none">
                <a:solidFill>
                  <a:srgbClr val="FF82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1"/>
          </p:nvPr>
        </p:nvSpPr>
        <p:spPr>
          <a:xfrm>
            <a:off x="276297" y="2752725"/>
            <a:ext cx="8622445" cy="66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None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E7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COVER ">
  <p:cSld name="VONAGE BUSINESS COVER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0125"/>
            <a:ext cx="6425175" cy="450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8" descr="von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25" y="101725"/>
            <a:ext cx="149092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3671" y="-22412"/>
            <a:ext cx="5446305" cy="518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8"/>
          <p:cNvCxnSpPr/>
          <p:nvPr/>
        </p:nvCxnSpPr>
        <p:spPr>
          <a:xfrm flipH="1">
            <a:off x="3753750" y="-59300"/>
            <a:ext cx="1426800" cy="52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gle Background 1">
  <p:cSld name="CUSTOM_5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9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29"/>
          <p:cNvPicPr preferRelativeResize="0"/>
          <p:nvPr/>
        </p:nvPicPr>
        <p:blipFill rotWithShape="1">
          <a:blip r:embed="rId3">
            <a:alphaModFix/>
          </a:blip>
          <a:srcRect t="15282"/>
          <a:stretch/>
        </p:blipFill>
        <p:spPr>
          <a:xfrm>
            <a:off x="-19350" y="695425"/>
            <a:ext cx="9182699" cy="295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Title Slide  1">
  <p:cSld name="CUSTOM_8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281061" y="20085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Medium"/>
              <a:buNone/>
              <a:defRPr sz="3600" i="0" u="none" strike="noStrike" cap="none">
                <a:solidFill>
                  <a:srgbClr val="FF82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1"/>
          </p:nvPr>
        </p:nvSpPr>
        <p:spPr>
          <a:xfrm>
            <a:off x="386424" y="2621375"/>
            <a:ext cx="8261100" cy="3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gle Background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2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46" name="Google Shape;14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350" y="695425"/>
            <a:ext cx="9182701" cy="3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34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CUSTOM_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5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344550" y="85120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2"/>
          </p:nvPr>
        </p:nvSpPr>
        <p:spPr>
          <a:xfrm>
            <a:off x="4922932" y="84135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/>
          <p:nvPr/>
        </p:nvSpPr>
        <p:spPr>
          <a:xfrm>
            <a:off x="0" y="4894660"/>
            <a:ext cx="91440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9200" tIns="29200" rIns="29200" bIns="29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dana"/>
              <a:buNone/>
            </a:pPr>
            <a:endParaRPr sz="700" b="0" i="0" u="none" strike="noStrike" cap="none">
              <a:solidFill>
                <a:srgbClr val="3E3E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198887" y="4949429"/>
            <a:ext cx="1341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650" rIns="0" bIns="27650" anchor="ctr" anchorCtr="0">
            <a:noAutofit/>
          </a:bodyPr>
          <a:lstStyle/>
          <a:p>
            <a:pPr marL="18122900" marR="0" lvl="0" indent="-1812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VONAGE, PROPRIETARY &amp; CONFIDENTIAL</a:t>
            </a:r>
            <a:endParaRPr sz="6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01" y="0"/>
            <a:ext cx="9167813" cy="51565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281061" y="2284810"/>
            <a:ext cx="8608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200"/>
              </a:buClr>
              <a:buSzPts val="3300"/>
              <a:buFont typeface="Roboto Light"/>
              <a:buNone/>
              <a:defRPr sz="3300">
                <a:solidFill>
                  <a:srgbClr val="FF82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body" idx="1"/>
          </p:nvPr>
        </p:nvSpPr>
        <p:spPr>
          <a:xfrm>
            <a:off x="276297" y="2752725"/>
            <a:ext cx="8622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1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1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COVER">
  <p:cSld name="VONAGE BUSINESS COV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/>
          <p:nvPr/>
        </p:nvSpPr>
        <p:spPr>
          <a:xfrm>
            <a:off x="-9037" y="659600"/>
            <a:ext cx="5692350" cy="45063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3671" y="-22412"/>
            <a:ext cx="5446305" cy="51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7"/>
          <p:cNvPicPr preferRelativeResize="0"/>
          <p:nvPr/>
        </p:nvPicPr>
        <p:blipFill rotWithShape="1">
          <a:blip r:embed="rId3">
            <a:alphaModFix/>
          </a:blip>
          <a:srcRect l="5092" r="6033"/>
          <a:stretch/>
        </p:blipFill>
        <p:spPr>
          <a:xfrm>
            <a:off x="45875" y="1407550"/>
            <a:ext cx="4545887" cy="3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8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8"/>
          <p:cNvSpPr txBox="1">
            <a:spLocks noGrp="1"/>
          </p:cNvSpPr>
          <p:nvPr>
            <p:ph type="body" idx="1"/>
          </p:nvPr>
        </p:nvSpPr>
        <p:spPr>
          <a:xfrm>
            <a:off x="3611700" y="92740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173" name="Google Shape;173;p38"/>
          <p:cNvSpPr txBox="1">
            <a:spLocks noGrp="1"/>
          </p:cNvSpPr>
          <p:nvPr>
            <p:ph type="body" idx="2"/>
          </p:nvPr>
        </p:nvSpPr>
        <p:spPr>
          <a:xfrm>
            <a:off x="270475" y="930625"/>
            <a:ext cx="27417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688"/>
            <a:ext cx="3270250" cy="4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Title Slide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9" descr="vonagebi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388" y="810375"/>
            <a:ext cx="2391225" cy="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 txBox="1">
            <a:spLocks noGrp="1"/>
          </p:cNvSpPr>
          <p:nvPr>
            <p:ph type="title"/>
          </p:nvPr>
        </p:nvSpPr>
        <p:spPr>
          <a:xfrm>
            <a:off x="281061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ubTitle" idx="1"/>
          </p:nvPr>
        </p:nvSpPr>
        <p:spPr>
          <a:xfrm>
            <a:off x="386424" y="3269075"/>
            <a:ext cx="8261100" cy="3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Title Slide ">
  <p:cSld name="CUSTOM_8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281061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subTitle" idx="1"/>
          </p:nvPr>
        </p:nvSpPr>
        <p:spPr>
          <a:xfrm>
            <a:off x="386424" y="3269075"/>
            <a:ext cx="8261100" cy="3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184" name="Google Shape;184;p40" descr="von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225" y="810375"/>
            <a:ext cx="2359550" cy="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5275" y="-17425"/>
            <a:ext cx="4180025" cy="49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 txBox="1">
            <a:spLocks noGrp="1"/>
          </p:cNvSpPr>
          <p:nvPr>
            <p:ph type="title"/>
          </p:nvPr>
        </p:nvSpPr>
        <p:spPr>
          <a:xfrm>
            <a:off x="509656" y="1412958"/>
            <a:ext cx="3836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 Thin"/>
              <a:buNone/>
              <a:defRPr sz="3600" i="0" u="none" strike="noStrike" cap="none">
                <a:solidFill>
                  <a:schemeClr val="accent5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88" name="Google Shape;188;p41"/>
          <p:cNvSpPr txBox="1">
            <a:spLocks noGrp="1"/>
          </p:cNvSpPr>
          <p:nvPr>
            <p:ph type="subTitle" idx="1"/>
          </p:nvPr>
        </p:nvSpPr>
        <p:spPr>
          <a:xfrm>
            <a:off x="615025" y="2757650"/>
            <a:ext cx="3528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2"/>
          </p:nvPr>
        </p:nvSpPr>
        <p:spPr>
          <a:xfrm>
            <a:off x="5176613" y="290275"/>
            <a:ext cx="3746400" cy="4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/>
          <p:nvPr/>
        </p:nvSpPr>
        <p:spPr>
          <a:xfrm>
            <a:off x="0" y="4450556"/>
            <a:ext cx="9144000" cy="693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00" tIns="35100" rIns="35100" bIns="35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42"/>
          <p:cNvSpPr>
            <a:spLocks noGrp="1"/>
          </p:cNvSpPr>
          <p:nvPr>
            <p:ph type="pic" idx="2"/>
          </p:nvPr>
        </p:nvSpPr>
        <p:spPr>
          <a:xfrm>
            <a:off x="1" y="659606"/>
            <a:ext cx="6260400" cy="4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E70"/>
              </a:buClr>
              <a:buSzPts val="1400"/>
              <a:buFont typeface="Arial"/>
              <a:buChar char="•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633" y="153590"/>
            <a:ext cx="1043868" cy="37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4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53707" y="970359"/>
            <a:ext cx="84414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 sz="1800" i="0" u="none" strike="noStrike" cap="none">
                <a:solidFill>
                  <a:schemeClr val="accent3"/>
                </a:solidFill>
              </a:defRPr>
            </a:lvl1pPr>
            <a:lvl2pPr marL="914400" marR="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oboto Light"/>
              <a:buChar char="–"/>
              <a:defRPr i="0" u="none" strike="noStrike" cap="none">
                <a:solidFill>
                  <a:schemeClr val="accent3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i="0" u="none" strike="noStrike" cap="none">
                <a:solidFill>
                  <a:schemeClr val="accent3"/>
                </a:solidFill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−"/>
              <a:defRPr i="0" u="none" strike="noStrike" cap="none">
                <a:solidFill>
                  <a:schemeClr val="accent3"/>
                </a:solidFill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title"/>
          </p:nvPr>
        </p:nvSpPr>
        <p:spPr>
          <a:xfrm>
            <a:off x="204861" y="141684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04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4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53707" y="970359"/>
            <a:ext cx="84414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 sz="1800" i="0" u="none" strike="noStrike" cap="none">
                <a:solidFill>
                  <a:schemeClr val="accent3"/>
                </a:solidFill>
              </a:defRPr>
            </a:lvl1pPr>
            <a:lvl2pPr marL="914400" marR="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oboto Light"/>
              <a:buChar char="–"/>
              <a:defRPr i="0" u="none" strike="noStrike" cap="none">
                <a:solidFill>
                  <a:schemeClr val="accent3"/>
                </a:solidFill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i="0" u="none" strike="noStrike" cap="none">
                <a:solidFill>
                  <a:schemeClr val="accent3"/>
                </a:solidFill>
              </a:defRPr>
            </a:lvl3pPr>
            <a:lvl4pPr marL="1828800" marR="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−"/>
              <a:defRPr i="0" u="none" strike="noStrike" cap="none">
                <a:solidFill>
                  <a:schemeClr val="accent3"/>
                </a:solidFill>
              </a:defRPr>
            </a:lvl4pPr>
            <a:lvl5pPr marL="2286000" marR="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title"/>
          </p:nvPr>
        </p:nvSpPr>
        <p:spPr>
          <a:xfrm>
            <a:off x="204861" y="141684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Title Slide">
  <p:cSld name="CUSTOM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5" descr="vonagebiz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388" y="810375"/>
            <a:ext cx="2391225" cy="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title"/>
          </p:nvPr>
        </p:nvSpPr>
        <p:spPr>
          <a:xfrm>
            <a:off x="281060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09" name="Google Shape;209;p45"/>
          <p:cNvSpPr txBox="1">
            <a:spLocks noGrp="1"/>
          </p:cNvSpPr>
          <p:nvPr>
            <p:ph type="subTitle" idx="1"/>
          </p:nvPr>
        </p:nvSpPr>
        <p:spPr>
          <a:xfrm>
            <a:off x="386425" y="3269075"/>
            <a:ext cx="8261100" cy="3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Title Slide ">
  <p:cSld name="CUSTOM_8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412" y="-16662"/>
            <a:ext cx="9212826" cy="51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6"/>
          <p:cNvSpPr txBox="1">
            <a:spLocks noGrp="1"/>
          </p:cNvSpPr>
          <p:nvPr>
            <p:ph type="title"/>
          </p:nvPr>
        </p:nvSpPr>
        <p:spPr>
          <a:xfrm>
            <a:off x="281060" y="2656285"/>
            <a:ext cx="86079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Thin"/>
              <a:buNone/>
              <a:defRPr sz="3600" i="0" u="none" strike="noStrike" cap="none">
                <a:solidFill>
                  <a:srgbClr val="FF8200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13" name="Google Shape;213;p46"/>
          <p:cNvSpPr txBox="1">
            <a:spLocks noGrp="1"/>
          </p:cNvSpPr>
          <p:nvPr>
            <p:ph type="subTitle" idx="1"/>
          </p:nvPr>
        </p:nvSpPr>
        <p:spPr>
          <a:xfrm>
            <a:off x="386425" y="3269075"/>
            <a:ext cx="8261100" cy="31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214" name="Google Shape;214;p46" descr="von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2225" y="810375"/>
            <a:ext cx="2359550" cy="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BUSINESS COVER">
  <p:cSld name="VONAGE BUSINESS COV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7"/>
          <p:cNvPicPr preferRelativeResize="0"/>
          <p:nvPr/>
        </p:nvPicPr>
        <p:blipFill rotWithShape="1">
          <a:blip r:embed="rId2">
            <a:alphaModFix/>
          </a:blip>
          <a:srcRect l="25428"/>
          <a:stretch/>
        </p:blipFill>
        <p:spPr>
          <a:xfrm>
            <a:off x="0" y="666750"/>
            <a:ext cx="5027524" cy="449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3671" y="-22412"/>
            <a:ext cx="5446305" cy="518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47"/>
          <p:cNvCxnSpPr/>
          <p:nvPr/>
        </p:nvCxnSpPr>
        <p:spPr>
          <a:xfrm flipH="1">
            <a:off x="3753750" y="-59300"/>
            <a:ext cx="1426800" cy="52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NAGE COVER ">
  <p:cSld name="VONAGE BUSINESS COVER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40125"/>
            <a:ext cx="6425175" cy="450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8" descr="von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25" y="101725"/>
            <a:ext cx="149092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3671" y="-22412"/>
            <a:ext cx="5446305" cy="518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48"/>
          <p:cNvCxnSpPr/>
          <p:nvPr/>
        </p:nvCxnSpPr>
        <p:spPr>
          <a:xfrm flipH="1">
            <a:off x="3753750" y="-59300"/>
            <a:ext cx="1426800" cy="52476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9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49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9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51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1"/>
          </p:nvPr>
        </p:nvSpPr>
        <p:spPr>
          <a:xfrm>
            <a:off x="344550" y="85120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2"/>
          </p:nvPr>
        </p:nvSpPr>
        <p:spPr>
          <a:xfrm>
            <a:off x="4922932" y="84135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52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2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2"/>
          <p:cNvSpPr txBox="1">
            <a:spLocks noGrp="1"/>
          </p:cNvSpPr>
          <p:nvPr>
            <p:ph type="body" idx="1"/>
          </p:nvPr>
        </p:nvSpPr>
        <p:spPr>
          <a:xfrm>
            <a:off x="3611700" y="927400"/>
            <a:ext cx="39039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/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/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240" name="Google Shape;240;p52"/>
          <p:cNvSpPr txBox="1">
            <a:spLocks noGrp="1"/>
          </p:cNvSpPr>
          <p:nvPr>
            <p:ph type="body" idx="2"/>
          </p:nvPr>
        </p:nvSpPr>
        <p:spPr>
          <a:xfrm>
            <a:off x="270475" y="930625"/>
            <a:ext cx="2741700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41" name="Google Shape;24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0688"/>
            <a:ext cx="3270250" cy="42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gle Background">
  <p:cSld name="CUSTOM_5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"/>
          <p:cNvSpPr/>
          <p:nvPr/>
        </p:nvSpPr>
        <p:spPr>
          <a:xfrm>
            <a:off x="0" y="-8375"/>
            <a:ext cx="9144000" cy="703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53" descr="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800" y="161025"/>
            <a:ext cx="327775" cy="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3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46" name="Google Shape;24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350" y="695425"/>
            <a:ext cx="9182701" cy="3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CUSTOM_6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95275" y="-17425"/>
            <a:ext cx="4180025" cy="49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4"/>
          <p:cNvSpPr txBox="1">
            <a:spLocks noGrp="1"/>
          </p:cNvSpPr>
          <p:nvPr>
            <p:ph type="title"/>
          </p:nvPr>
        </p:nvSpPr>
        <p:spPr>
          <a:xfrm>
            <a:off x="509656" y="1412958"/>
            <a:ext cx="3836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 Thin"/>
              <a:buNone/>
              <a:defRPr sz="3600" i="0" u="none" strike="noStrike" cap="none">
                <a:solidFill>
                  <a:schemeClr val="accent5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000" b="0" i="0" u="none" strike="noStrike" cap="non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50" name="Google Shape;250;p54"/>
          <p:cNvSpPr txBox="1">
            <a:spLocks noGrp="1"/>
          </p:cNvSpPr>
          <p:nvPr>
            <p:ph type="subTitle" idx="1"/>
          </p:nvPr>
        </p:nvSpPr>
        <p:spPr>
          <a:xfrm>
            <a:off x="615025" y="2757650"/>
            <a:ext cx="3528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50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54"/>
          <p:cNvSpPr txBox="1">
            <a:spLocks noGrp="1"/>
          </p:cNvSpPr>
          <p:nvPr>
            <p:ph type="body" idx="2"/>
          </p:nvPr>
        </p:nvSpPr>
        <p:spPr>
          <a:xfrm>
            <a:off x="5176613" y="290275"/>
            <a:ext cx="3746400" cy="4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−"/>
              <a:defRPr>
                <a:solidFill>
                  <a:srgbClr val="FFFFFF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5pPr>
            <a:lvl6pPr marL="2743200" lvl="5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6pPr>
            <a:lvl7pPr marL="3200400" lvl="6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7pPr>
            <a:lvl8pPr marL="3657600" lvl="7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−"/>
              <a:defRPr>
                <a:solidFill>
                  <a:srgbClr val="FFFFFF"/>
                </a:solidFill>
              </a:defRPr>
            </a:lvl8pPr>
            <a:lvl9pPr marL="4114800" lvl="8" indent="-279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5"/>
          <p:cNvSpPr/>
          <p:nvPr/>
        </p:nvSpPr>
        <p:spPr>
          <a:xfrm>
            <a:off x="0" y="4450556"/>
            <a:ext cx="9144000" cy="693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5100" tIns="35100" rIns="35100" bIns="35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4" name="Google Shape;254;p55"/>
          <p:cNvSpPr>
            <a:spLocks noGrp="1"/>
          </p:cNvSpPr>
          <p:nvPr>
            <p:ph type="pic" idx="2"/>
          </p:nvPr>
        </p:nvSpPr>
        <p:spPr>
          <a:xfrm>
            <a:off x="1" y="659606"/>
            <a:ext cx="6260400" cy="44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E70"/>
              </a:buClr>
              <a:buSzPts val="1400"/>
              <a:buFont typeface="Arial"/>
              <a:buChar char="•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Light"/>
              <a:buChar char="-"/>
              <a:defRPr sz="1200" b="0" i="0" u="none" strike="noStrike" cap="none">
                <a:solidFill>
                  <a:srgbClr val="42556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55" name="Google Shape;255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633" y="153590"/>
            <a:ext cx="1043868" cy="37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6"/>
          <p:cNvSpPr/>
          <p:nvPr/>
        </p:nvSpPr>
        <p:spPr>
          <a:xfrm>
            <a:off x="0" y="4894659"/>
            <a:ext cx="91440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29200" tIns="29200" rIns="29200" bIns="292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dana"/>
              <a:buNone/>
            </a:pPr>
            <a:endParaRPr sz="700" b="0" i="0" u="none" strike="noStrike" cap="none">
              <a:solidFill>
                <a:srgbClr val="3E3E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56"/>
          <p:cNvSpPr/>
          <p:nvPr/>
        </p:nvSpPr>
        <p:spPr>
          <a:xfrm>
            <a:off x="198886" y="4949429"/>
            <a:ext cx="13410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650" rIns="0" bIns="27650" anchor="ctr" anchorCtr="0">
            <a:noAutofit/>
          </a:bodyPr>
          <a:lstStyle/>
          <a:p>
            <a:pPr marL="18122900" marR="0" lvl="0" indent="-1812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VONAGE, PROPRIETARY &amp; CONFIDENTIAL</a:t>
            </a:r>
            <a:endParaRPr sz="6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101" y="0"/>
            <a:ext cx="9167813" cy="515659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>
            <a:spLocks noGrp="1"/>
          </p:cNvSpPr>
          <p:nvPr>
            <p:ph type="title"/>
          </p:nvPr>
        </p:nvSpPr>
        <p:spPr>
          <a:xfrm>
            <a:off x="281060" y="2284810"/>
            <a:ext cx="8608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200"/>
              </a:buClr>
              <a:buSzPts val="3300"/>
              <a:buFont typeface="Roboto Light"/>
              <a:buNone/>
              <a:defRPr sz="3300">
                <a:solidFill>
                  <a:srgbClr val="FF82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74"/>
              </a:buClr>
              <a:buSzPts val="14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100"/>
            </a:lvl9pPr>
          </a:lstStyle>
          <a:p>
            <a:endParaRPr/>
          </a:p>
        </p:txBody>
      </p:sp>
      <p:sp>
        <p:nvSpPr>
          <p:cNvPr id="261" name="Google Shape;261;p56"/>
          <p:cNvSpPr txBox="1">
            <a:spLocks noGrp="1"/>
          </p:cNvSpPr>
          <p:nvPr>
            <p:ph type="body" idx="1"/>
          </p:nvPr>
        </p:nvSpPr>
        <p:spPr>
          <a:xfrm>
            <a:off x="276297" y="2752725"/>
            <a:ext cx="86223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1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−"/>
              <a:defRPr sz="11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94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571500" marR="0" lvl="6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8509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1143000" marR="0" lvl="8" indent="-127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53696" y="970350"/>
            <a:ext cx="84246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Char char="•"/>
              <a:defRPr sz="18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Light"/>
              <a:buChar char="–"/>
              <a:defRPr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sz="12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9845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Light"/>
              <a:buChar char="−"/>
              <a:defRPr sz="11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79400" algn="l" rtl="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900575"/>
            <a:ext cx="9144000" cy="24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8537058" y="4825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09700" y="4950825"/>
            <a:ext cx="30000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68686"/>
                </a:solidFill>
                <a:latin typeface="Roboto"/>
                <a:ea typeface="Roboto"/>
                <a:cs typeface="Roboto"/>
                <a:sym typeface="Roboto"/>
              </a:rPr>
              <a:t>VONAGE CONFIDENTIAL</a:t>
            </a:r>
            <a:endParaRPr sz="700">
              <a:solidFill>
                <a:srgbClr val="86868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/>
        </p:nvSpPr>
        <p:spPr>
          <a:xfrm>
            <a:off x="0" y="4894659"/>
            <a:ext cx="9143906" cy="2547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spcFirstLastPara="1" wrap="square" lIns="29200" tIns="29200" rIns="29200" bIns="29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198886" y="4949428"/>
            <a:ext cx="1340899" cy="14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650" rIns="0" bIns="27650" anchor="ctr" anchorCtr="0">
            <a:noAutofit/>
          </a:bodyPr>
          <a:lstStyle/>
          <a:p>
            <a:pPr marL="18122900" marR="0" lvl="0" indent="-1812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VONAGE, PROPRIETARY &amp; CONFIDENTIAL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100" y="0"/>
            <a:ext cx="9167850" cy="5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281061" y="217884"/>
            <a:ext cx="8497313" cy="34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353707" y="970359"/>
            <a:ext cx="8441273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4255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Sans"/>
              <a:buChar char="–"/>
              <a:defRPr sz="1200" b="0" i="0" u="none" strike="noStrike" cap="none">
                <a:solidFill>
                  <a:srgbClr val="4255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4E70"/>
              </a:buClr>
              <a:buSzPts val="1400"/>
              <a:buFont typeface="Arial"/>
              <a:buChar char="•"/>
              <a:defRPr sz="1200" b="0" i="0" u="none" strike="noStrike" cap="none">
                <a:solidFill>
                  <a:srgbClr val="4255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  <a:defRPr sz="1200" b="0" i="0" u="none" strike="noStrike" cap="none">
                <a:solidFill>
                  <a:srgbClr val="4255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500"/>
              <a:buFont typeface="Arial"/>
              <a:buChar char="8"/>
              <a:defRPr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353696" y="970350"/>
            <a:ext cx="84246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Light"/>
              <a:buChar char="–"/>
              <a:defRPr sz="14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sz="12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Light"/>
              <a:buChar char="−"/>
              <a:defRPr sz="11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/>
          <p:nvPr/>
        </p:nvSpPr>
        <p:spPr>
          <a:xfrm>
            <a:off x="0" y="4900575"/>
            <a:ext cx="9144000" cy="24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8537058" y="4825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109700" y="4950825"/>
            <a:ext cx="30000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868686"/>
                </a:solidFill>
                <a:latin typeface="Roboto"/>
                <a:ea typeface="Roboto"/>
                <a:cs typeface="Roboto"/>
                <a:sym typeface="Roboto"/>
              </a:rPr>
              <a:t>VONAGE CONFIDENTIAL</a:t>
            </a:r>
            <a:endParaRPr sz="700" b="0" i="0" u="none" strike="noStrike" cap="none">
              <a:solidFill>
                <a:srgbClr val="86868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71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4A7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1"/>
          </p:nvPr>
        </p:nvSpPr>
        <p:spPr>
          <a:xfrm>
            <a:off x="353696" y="970350"/>
            <a:ext cx="8424600" cy="3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Light"/>
              <a:buChar char="–"/>
              <a:defRPr sz="14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Light"/>
              <a:buChar char="•"/>
              <a:defRPr sz="12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Roboto Light"/>
              <a:buChar char="−"/>
              <a:defRPr sz="11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79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Roboto Light"/>
              <a:buChar char="−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Light"/>
              <a:buChar char="●"/>
              <a:defRPr sz="1000" b="0" i="0" u="none" strike="noStrike" cap="none">
                <a:solidFill>
                  <a:schemeClr val="accent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97" name="Google Shape;197;p43"/>
          <p:cNvSpPr/>
          <p:nvPr/>
        </p:nvSpPr>
        <p:spPr>
          <a:xfrm>
            <a:off x="0" y="4900575"/>
            <a:ext cx="9144000" cy="24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3"/>
          <p:cNvSpPr txBox="1"/>
          <p:nvPr/>
        </p:nvSpPr>
        <p:spPr>
          <a:xfrm>
            <a:off x="8537058" y="48252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43"/>
          <p:cNvSpPr txBox="1"/>
          <p:nvPr/>
        </p:nvSpPr>
        <p:spPr>
          <a:xfrm>
            <a:off x="109700" y="4950825"/>
            <a:ext cx="3000000" cy="1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rgbClr val="868686"/>
                </a:solidFill>
                <a:latin typeface="Roboto"/>
                <a:ea typeface="Roboto"/>
                <a:cs typeface="Roboto"/>
                <a:sym typeface="Roboto"/>
              </a:rPr>
              <a:t>VONAGE CONFIDENTIAL</a:t>
            </a:r>
            <a:endParaRPr sz="700" b="0" i="0" u="none" strike="noStrike" cap="none">
              <a:solidFill>
                <a:srgbClr val="86868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saic9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saic9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-frontend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9.png"/><Relationship Id="rId4" Type="http://schemas.openxmlformats.org/officeDocument/2006/relationships/hyperlink" Target="https://medium.com/javascript-in-plain-english/create-micro-frontends-using-web-components-with-support-for-angular-and-react-2d6db18f557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www.mosaic9.org/" TargetMode="External"/><Relationship Id="rId4" Type="http://schemas.openxmlformats.org/officeDocument/2006/relationships/hyperlink" Target="http://jbeckwith.com/2014/09/20/how-the-azure-portal-work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turgieralt/microservic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ortal/service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soderlund/micro-frontends-a-microservice-approach-to-front-end-web-development-f325ebdadc1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bigpipe-pipelining-web-pages-for-high-performance/389414033919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swadesh.wordpress.com/2011/12/23/facebook-loads-web-pages-faster-using-bigpipe-technolog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2"/>
          <p:cNvSpPr txBox="1">
            <a:spLocks noGrp="1"/>
          </p:cNvSpPr>
          <p:nvPr>
            <p:ph type="title" idx="4294967295"/>
          </p:nvPr>
        </p:nvSpPr>
        <p:spPr>
          <a:xfrm>
            <a:off x="5164931" y="903675"/>
            <a:ext cx="3723900" cy="344100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solidFill>
                  <a:srgbClr val="FF9900"/>
                </a:solidFill>
                <a:latin typeface="+mj-lt"/>
              </a:rPr>
              <a:t>Micro </a:t>
            </a:r>
            <a:r>
              <a:rPr lang="pl-PL" dirty="0" err="1">
                <a:solidFill>
                  <a:srgbClr val="FF9900"/>
                </a:solidFill>
                <a:latin typeface="+mj-lt"/>
              </a:rPr>
              <a:t>frontend</a:t>
            </a:r>
            <a:r>
              <a:rPr lang="pl-PL" dirty="0">
                <a:solidFill>
                  <a:srgbClr val="FF9900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9900"/>
                </a:solidFill>
                <a:latin typeface="+mj-lt"/>
              </a:rPr>
              <a:t>architecture</a:t>
            </a:r>
            <a:endParaRPr dirty="0">
              <a:solidFill>
                <a:srgbClr val="FF9900"/>
              </a:solidFill>
              <a:latin typeface="+mj-lt"/>
            </a:endParaRPr>
          </a:p>
        </p:txBody>
      </p:sp>
      <p:sp>
        <p:nvSpPr>
          <p:cNvPr id="339" name="Google Shape;339;p72"/>
          <p:cNvSpPr txBox="1">
            <a:spLocks noGrp="1"/>
          </p:cNvSpPr>
          <p:nvPr>
            <p:ph type="subTitle" idx="4294967295"/>
          </p:nvPr>
        </p:nvSpPr>
        <p:spPr>
          <a:xfrm>
            <a:off x="5164925" y="2372700"/>
            <a:ext cx="3723900" cy="1952400"/>
          </a:xfrm>
          <a:prstGeom prst="rect">
            <a:avLst/>
          </a:prstGeom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54000" lvl="0" indent="-139700" algn="ctr" rtl="0">
              <a:spcBef>
                <a:spcPts val="600"/>
              </a:spcBef>
              <a:spcAft>
                <a:spcPts val="500"/>
              </a:spcAft>
              <a:buNone/>
            </a:pPr>
            <a:r>
              <a:rPr lang="pl-PL" dirty="0" err="1">
                <a:solidFill>
                  <a:srgbClr val="FFFFFF"/>
                </a:solidFill>
                <a:latin typeface="+mj-lt"/>
              </a:rPr>
              <a:t>Practical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introduction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to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tools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patterns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that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are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used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to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create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frontend</a:t>
            </a:r>
            <a:r>
              <a:rPr lang="pl-PL" dirty="0">
                <a:solidFill>
                  <a:srgbClr val="FFFFFF"/>
                </a:solidFill>
                <a:latin typeface="+mj-lt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+mj-lt"/>
              </a:rPr>
              <a:t>microservices</a:t>
            </a:r>
            <a:endParaRPr dirty="0">
              <a:solidFill>
                <a:srgbClr val="FFFFFF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0909" y="4187046"/>
            <a:ext cx="8180700" cy="8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https://www.mosaic9.org/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/>
              <a:t>Mosaic9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CCD78-2B67-4942-9323-68685F064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605" y="685799"/>
            <a:ext cx="3202811" cy="416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2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60909" y="4187046"/>
            <a:ext cx="8180700" cy="86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https://www.mosaic9.org/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/>
              <a:t>Mosaic9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9A4B8-A448-2C4A-A726-52A8C41F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55" y="802105"/>
            <a:ext cx="6164711" cy="34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5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861" y="3886200"/>
            <a:ext cx="8322300" cy="90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https://micro-frontends.org/</a:t>
            </a:r>
            <a:br>
              <a:rPr lang="pl-PL" sz="1200" dirty="0"/>
            </a:br>
            <a:r>
              <a:rPr lang="pl-PL" sz="1200" dirty="0">
                <a:hlinkClick r:id="rId4"/>
              </a:rPr>
              <a:t>https://medium.com/javascript-in-plain-english/create-micro-frontends-using-web-components-with-support-for-angular-and-react-2d6db18f557a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/>
              <a:t>Web Components – </a:t>
            </a:r>
            <a:r>
              <a:rPr lang="pl-PL" sz="1800" dirty="0" err="1"/>
              <a:t>browser</a:t>
            </a:r>
            <a:r>
              <a:rPr lang="pl-PL" sz="1800" dirty="0"/>
              <a:t> </a:t>
            </a:r>
            <a:r>
              <a:rPr lang="pl-PL" sz="1800" dirty="0" err="1"/>
              <a:t>support</a:t>
            </a:r>
            <a:endParaRPr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86ABA-6489-7341-81F1-295762404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05" t="23007" r="14220" b="32549"/>
          <a:stretch/>
        </p:blipFill>
        <p:spPr>
          <a:xfrm>
            <a:off x="1008529" y="1089210"/>
            <a:ext cx="7221071" cy="25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 err="1"/>
              <a:t>Iframe</a:t>
            </a:r>
            <a:r>
              <a:rPr lang="pl-PL" sz="1800" dirty="0"/>
              <a:t> – </a:t>
            </a:r>
            <a:r>
              <a:rPr lang="pl-PL" sz="1800" dirty="0" err="1"/>
              <a:t>browser</a:t>
            </a:r>
            <a:r>
              <a:rPr lang="pl-PL" sz="1800" dirty="0"/>
              <a:t> </a:t>
            </a:r>
            <a:r>
              <a:rPr lang="pl-PL" sz="1800" dirty="0" err="1"/>
              <a:t>support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48757-DD8C-9A47-B806-B6F3A62ED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5" t="17256" r="13703" b="40915"/>
          <a:stretch/>
        </p:blipFill>
        <p:spPr>
          <a:xfrm>
            <a:off x="1358152" y="887506"/>
            <a:ext cx="6454589" cy="2151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E7F1E-CE95-144B-BB77-02AB259103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4" t="41830" r="13703" b="25490"/>
          <a:stretch/>
        </p:blipFill>
        <p:spPr>
          <a:xfrm>
            <a:off x="1358151" y="3039035"/>
            <a:ext cx="6454589" cy="16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 err="1"/>
              <a:t>Apps</a:t>
            </a:r>
            <a:r>
              <a:rPr lang="pl-PL" sz="1800" dirty="0"/>
              <a:t> </a:t>
            </a:r>
            <a:r>
              <a:rPr lang="pl-PL" sz="1800" dirty="0" err="1"/>
              <a:t>based</a:t>
            </a:r>
            <a:r>
              <a:rPr lang="pl-PL" sz="1800" dirty="0"/>
              <a:t> on </a:t>
            </a:r>
            <a:r>
              <a:rPr lang="pl-PL" sz="1800" dirty="0" err="1"/>
              <a:t>Iframe</a:t>
            </a:r>
            <a:r>
              <a:rPr lang="pl-PL" sz="1800" dirty="0"/>
              <a:t> </a:t>
            </a:r>
            <a:r>
              <a:rPr lang="pl-PL" sz="1800" dirty="0" err="1"/>
              <a:t>solution</a:t>
            </a:r>
            <a:r>
              <a:rPr lang="pl-PL" sz="1800" dirty="0"/>
              <a:t> - </a:t>
            </a:r>
            <a:r>
              <a:rPr lang="pl-PL" sz="1800" dirty="0" err="1"/>
              <a:t>examples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617E5-9AB2-AD42-975C-5CD968D51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8" t="19869" r="5701" b="13725"/>
          <a:stretch/>
        </p:blipFill>
        <p:spPr>
          <a:xfrm>
            <a:off x="1241195" y="1178397"/>
            <a:ext cx="6240995" cy="2677144"/>
          </a:xfrm>
          <a:prstGeom prst="rect">
            <a:avLst/>
          </a:prstGeom>
        </p:spPr>
      </p:pic>
      <p:sp>
        <p:nvSpPr>
          <p:cNvPr id="12" name="Google Shape;354;p74">
            <a:extLst>
              <a:ext uri="{FF2B5EF4-FFF2-40B4-BE49-F238E27FC236}">
                <a16:creationId xmlns:a16="http://schemas.microsoft.com/office/drawing/2014/main" id="{A7FCD48B-42AF-9344-885B-A26F066F0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9832" y="3943773"/>
            <a:ext cx="6232358" cy="71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4"/>
              </a:rPr>
              <a:t>http://jbeckwith.com/2014/09/20/how-the-azure-portal-works/</a:t>
            </a:r>
            <a:r>
              <a:rPr lang="pl-PL" sz="1200" dirty="0">
                <a:hlinkClick r:id="rId5"/>
              </a:rPr>
              <a:t>/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402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7"/>
          <p:cNvSpPr txBox="1"/>
          <p:nvPr/>
        </p:nvSpPr>
        <p:spPr>
          <a:xfrm>
            <a:off x="150" y="112295"/>
            <a:ext cx="9143850" cy="489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" name="Google Shape;368;p77"/>
          <p:cNvSpPr txBox="1">
            <a:spLocks noGrp="1"/>
          </p:cNvSpPr>
          <p:nvPr>
            <p:ph type="body" idx="4294967295"/>
          </p:nvPr>
        </p:nvSpPr>
        <p:spPr>
          <a:xfrm>
            <a:off x="1087725" y="881988"/>
            <a:ext cx="6968550" cy="255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l-PL" sz="3600" dirty="0">
                <a:solidFill>
                  <a:srgbClr val="FFFFFF"/>
                </a:solidFill>
                <a:latin typeface="+mn-lt"/>
              </a:rPr>
              <a:t>Case </a:t>
            </a:r>
            <a:r>
              <a:rPr lang="pl-PL" sz="3600" dirty="0" err="1">
                <a:solidFill>
                  <a:srgbClr val="FFFFFF"/>
                </a:solidFill>
                <a:latin typeface="+mn-lt"/>
              </a:rPr>
              <a:t>study</a:t>
            </a:r>
            <a:endParaRPr lang="pl-PL" sz="3600" dirty="0">
              <a:solidFill>
                <a:srgbClr val="FFFFFF"/>
              </a:solidFill>
              <a:latin typeface="+mn-lt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3600" dirty="0">
              <a:solidFill>
                <a:srgbClr val="FFFFFF"/>
              </a:solidFill>
              <a:latin typeface="+mn-lt"/>
            </a:endParaRPr>
          </a:p>
          <a:p>
            <a:pPr marL="0" lvl="0" indent="0" algn="ctr">
              <a:buNone/>
            </a:pPr>
            <a:r>
              <a:rPr lang="pl-PL" sz="3600" dirty="0" err="1">
                <a:solidFill>
                  <a:srgbClr val="FFFFFF"/>
                </a:solidFill>
                <a:latin typeface="+mn-lt"/>
              </a:rPr>
              <a:t>Repo</a:t>
            </a:r>
            <a:r>
              <a:rPr lang="pl-PL" sz="3600" dirty="0">
                <a:solidFill>
                  <a:srgbClr val="FFFFFF"/>
                </a:solidFill>
                <a:latin typeface="+mn-lt"/>
              </a:rPr>
              <a:t>:</a:t>
            </a:r>
          </a:p>
          <a:p>
            <a:pPr marL="0" lvl="0" indent="0" algn="ctr">
              <a:buNone/>
            </a:pPr>
            <a:r>
              <a:rPr lang="pl-PL" sz="3600" dirty="0" err="1">
                <a:solidFill>
                  <a:srgbClr val="FFFFFF"/>
                </a:solidFill>
                <a:latin typeface="+mn-lt"/>
              </a:rPr>
              <a:t>https</a:t>
            </a:r>
            <a:r>
              <a:rPr lang="pl-PL" sz="3600" dirty="0">
                <a:solidFill>
                  <a:srgbClr val="FFFFFF"/>
                </a:solidFill>
                <a:latin typeface="+mn-lt"/>
              </a:rPr>
              <a:t>://</a:t>
            </a:r>
            <a:r>
              <a:rPr lang="pl-PL" sz="3600" dirty="0" err="1">
                <a:solidFill>
                  <a:srgbClr val="FFFFFF"/>
                </a:solidFill>
                <a:latin typeface="+mn-lt"/>
              </a:rPr>
              <a:t>bit.ly</a:t>
            </a:r>
            <a:r>
              <a:rPr lang="pl-PL" sz="3600" dirty="0">
                <a:solidFill>
                  <a:srgbClr val="FFFFFF"/>
                </a:solidFill>
                <a:latin typeface="+mn-lt"/>
              </a:rPr>
              <a:t>/32cDCr6 </a:t>
            </a:r>
          </a:p>
          <a:p>
            <a:pPr marL="0" lvl="0" indent="0" algn="ctr">
              <a:buNone/>
            </a:pPr>
            <a:br>
              <a:rPr lang="pl-PL" dirty="0">
                <a:solidFill>
                  <a:srgbClr val="FFFFFF"/>
                </a:solidFill>
              </a:rPr>
            </a:br>
            <a:r>
              <a:rPr lang="pl-PL" dirty="0" err="1">
                <a:solidFill>
                  <a:schemeClr val="tx1"/>
                </a:solidFill>
                <a:latin typeface="+mn-lt"/>
              </a:rPr>
              <a:t>or</a:t>
            </a:r>
            <a:r>
              <a:rPr lang="pl-PL" dirty="0">
                <a:solidFill>
                  <a:schemeClr val="tx1"/>
                </a:solidFill>
                <a:latin typeface="+mn-lt"/>
              </a:rPr>
              <a:t> </a:t>
            </a:r>
            <a:r>
              <a:rPr lang="pl-PL" dirty="0">
                <a:solidFill>
                  <a:schemeClr val="tx1"/>
                </a:solidFill>
                <a:latin typeface="+mn-lt"/>
                <a:hlinkClick r:id="rId3"/>
              </a:rPr>
              <a:t>https://github.com/arturgieralt/microservices</a:t>
            </a:r>
            <a:endParaRPr lang="pl-PL" dirty="0">
              <a:solidFill>
                <a:schemeClr val="tx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dirty="0" err="1"/>
              <a:t>Iframe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</a:t>
            </a:r>
            <a:r>
              <a:rPr lang="pl-PL" dirty="0" err="1"/>
              <a:t>architecture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E212D-4155-2F4F-8174-C7F437560A91}"/>
              </a:ext>
            </a:extLst>
          </p:cNvPr>
          <p:cNvSpPr txBox="1"/>
          <p:nvPr/>
        </p:nvSpPr>
        <p:spPr>
          <a:xfrm>
            <a:off x="2864222" y="927847"/>
            <a:ext cx="3469341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accent2"/>
                </a:solidFill>
              </a:rPr>
              <a:t>PARENT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23641-0377-7347-92F5-035519B58188}"/>
              </a:ext>
            </a:extLst>
          </p:cNvPr>
          <p:cNvSpPr txBox="1"/>
          <p:nvPr/>
        </p:nvSpPr>
        <p:spPr>
          <a:xfrm>
            <a:off x="753037" y="2220148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8EF57-CD7F-F04D-80FF-5F09A607B049}"/>
              </a:ext>
            </a:extLst>
          </p:cNvPr>
          <p:cNvSpPr txBox="1"/>
          <p:nvPr/>
        </p:nvSpPr>
        <p:spPr>
          <a:xfrm>
            <a:off x="753037" y="2619165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F9FE4-2DB1-4C4D-BECF-D366EA1A1CDC}"/>
              </a:ext>
            </a:extLst>
          </p:cNvPr>
          <p:cNvSpPr txBox="1"/>
          <p:nvPr/>
        </p:nvSpPr>
        <p:spPr>
          <a:xfrm>
            <a:off x="7164108" y="2213079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B56C2-BFFD-AD49-B69D-A5DF222306EF}"/>
              </a:ext>
            </a:extLst>
          </p:cNvPr>
          <p:cNvSpPr txBox="1"/>
          <p:nvPr/>
        </p:nvSpPr>
        <p:spPr>
          <a:xfrm>
            <a:off x="7164108" y="2612096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8A682-D73B-AE48-8C7D-0E0B291CA475}"/>
              </a:ext>
            </a:extLst>
          </p:cNvPr>
          <p:cNvCxnSpPr>
            <a:cxnSpLocks/>
          </p:cNvCxnSpPr>
          <p:nvPr/>
        </p:nvCxnSpPr>
        <p:spPr>
          <a:xfrm flipV="1">
            <a:off x="2352324" y="1887614"/>
            <a:ext cx="2235069" cy="1380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B01ED4-F4A3-9142-BC79-30BDD5A0FC5F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598891" y="1865422"/>
            <a:ext cx="2497070" cy="12875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17E6C4E4-BD3A-D842-BC5B-FCE438F5D056}"/>
              </a:ext>
            </a:extLst>
          </p:cNvPr>
          <p:cNvSpPr/>
          <p:nvPr/>
        </p:nvSpPr>
        <p:spPr>
          <a:xfrm>
            <a:off x="554485" y="2069341"/>
            <a:ext cx="1771856" cy="2181313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C00454-135F-814C-B43A-706A08924FAE}"/>
              </a:ext>
            </a:extLst>
          </p:cNvPr>
          <p:cNvSpPr/>
          <p:nvPr/>
        </p:nvSpPr>
        <p:spPr>
          <a:xfrm>
            <a:off x="619478" y="2069341"/>
            <a:ext cx="1733756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F2A94-EAAE-7541-A69F-DFA4F6D28C83}"/>
              </a:ext>
            </a:extLst>
          </p:cNvPr>
          <p:cNvSpPr/>
          <p:nvPr/>
        </p:nvSpPr>
        <p:spPr>
          <a:xfrm>
            <a:off x="7095961" y="2069341"/>
            <a:ext cx="1654900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C09A6-807C-934C-A52D-E88A4CF300B1}"/>
              </a:ext>
            </a:extLst>
          </p:cNvPr>
          <p:cNvSpPr txBox="1"/>
          <p:nvPr/>
        </p:nvSpPr>
        <p:spPr>
          <a:xfrm>
            <a:off x="934116" y="3452697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682663-8A85-9349-AC22-E1032FD4D913}"/>
              </a:ext>
            </a:extLst>
          </p:cNvPr>
          <p:cNvSpPr txBox="1"/>
          <p:nvPr/>
        </p:nvSpPr>
        <p:spPr>
          <a:xfrm>
            <a:off x="7333964" y="3445628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0F428-7DFE-A745-8B38-471AADD1883F}"/>
              </a:ext>
            </a:extLst>
          </p:cNvPr>
          <p:cNvSpPr txBox="1"/>
          <p:nvPr/>
        </p:nvSpPr>
        <p:spPr>
          <a:xfrm>
            <a:off x="2864221" y="1222341"/>
            <a:ext cx="346934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ROUTE 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D5203-E5EB-1949-BBC3-E6B048F366B9}"/>
              </a:ext>
            </a:extLst>
          </p:cNvPr>
          <p:cNvSpPr txBox="1"/>
          <p:nvPr/>
        </p:nvSpPr>
        <p:spPr>
          <a:xfrm>
            <a:off x="2864220" y="1530118"/>
            <a:ext cx="3469341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IFRAME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864B2-B1D9-AD44-9637-7DB103B211CA}"/>
              </a:ext>
            </a:extLst>
          </p:cNvPr>
          <p:cNvSpPr txBox="1"/>
          <p:nvPr/>
        </p:nvSpPr>
        <p:spPr>
          <a:xfrm>
            <a:off x="3617950" y="2467693"/>
            <a:ext cx="243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Window.postMessage</a:t>
            </a:r>
            <a:r>
              <a:rPr lang="pl-PL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50477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/>
              <a:t>Routing  - </a:t>
            </a:r>
            <a:r>
              <a:rPr lang="pl-PL" sz="1800" dirty="0" err="1"/>
              <a:t>naming</a:t>
            </a:r>
            <a:r>
              <a:rPr lang="pl-PL" sz="1800" dirty="0"/>
              <a:t> </a:t>
            </a:r>
            <a:r>
              <a:rPr lang="pl-PL" sz="1800" dirty="0" err="1"/>
              <a:t>issue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331102" y="1422900"/>
            <a:ext cx="4066085" cy="3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2860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•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Each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has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own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routing.</a:t>
            </a:r>
          </a:p>
          <a:p>
            <a:pPr marL="22860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•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Microservices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should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not be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aware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of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their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, „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” service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should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manage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</a:t>
            </a:r>
            <a:endParaRPr lang="pl-PL" dirty="0">
              <a:solidFill>
                <a:schemeClr val="accent5"/>
              </a:solidFill>
              <a:latin typeface="+mn-lt"/>
            </a:endParaRPr>
          </a:p>
          <a:p>
            <a:pPr marL="228600" lvl="0" indent="-19050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Char char="•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Route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Manager component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maps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each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service’s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url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and pass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the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Iframe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.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BDACE-0248-1E41-8F55-357ED532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613" y="1449293"/>
            <a:ext cx="4085640" cy="2369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0407D-7564-DF41-9131-CD0811B73768}"/>
              </a:ext>
            </a:extLst>
          </p:cNvPr>
          <p:cNvSpPr txBox="1"/>
          <p:nvPr/>
        </p:nvSpPr>
        <p:spPr>
          <a:xfrm>
            <a:off x="4869043" y="3913094"/>
            <a:ext cx="4085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(one of the </a:t>
            </a:r>
            <a:r>
              <a:rPr lang="pl-PL" dirty="0" err="1"/>
              <a:t>microservices</a:t>
            </a:r>
            <a:r>
              <a:rPr lang="pl-PL" dirty="0"/>
              <a:t> </a:t>
            </a:r>
            <a:r>
              <a:rPr lang="pl-PL" dirty="0" err="1"/>
              <a:t>asking</a:t>
            </a:r>
            <a:r>
              <a:rPr lang="pl-PL" dirty="0"/>
              <a:t> for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/>
              <a:t>Application </a:t>
            </a:r>
            <a:r>
              <a:rPr lang="pl-PL" sz="1800" dirty="0" err="1"/>
              <a:t>flow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195391" y="3098547"/>
            <a:ext cx="8585537" cy="170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>
                <a:solidFill>
                  <a:schemeClr val="accent5"/>
                </a:solidFill>
                <a:latin typeface="+mn-lt"/>
              </a:rPr>
              <a:t>User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hits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url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for service1: </a:t>
            </a:r>
            <a:r>
              <a:rPr lang="pl-PL" dirty="0">
                <a:solidFill>
                  <a:schemeClr val="accent5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http://localhost/portal/service1</a:t>
            </a:r>
            <a:endParaRPr lang="pl-PL" dirty="0">
              <a:solidFill>
                <a:schemeClr val="accent5"/>
              </a:solidFill>
              <a:latin typeface="+mn-lt"/>
            </a:endParaRP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maps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‚service1’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url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,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loads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service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using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Iframe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and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sends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data to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(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and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token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for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example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)</a:t>
            </a: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Microservice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dynamically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sets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Routing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using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name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provided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by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and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renders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correct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page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979A10-04DE-F94D-A7EA-F2251261060E}"/>
              </a:ext>
            </a:extLst>
          </p:cNvPr>
          <p:cNvSpPr/>
          <p:nvPr/>
        </p:nvSpPr>
        <p:spPr>
          <a:xfrm>
            <a:off x="6667910" y="817782"/>
            <a:ext cx="1048870" cy="182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rgbClr val="FFC000"/>
                </a:solidFill>
              </a:rPr>
              <a:t>MICROSERVICE</a:t>
            </a:r>
            <a:r>
              <a:rPr lang="pl-PL" dirty="0"/>
              <a:t> </a:t>
            </a:r>
            <a:r>
              <a:rPr lang="pl-PL" dirty="0">
                <a:solidFill>
                  <a:srgbClr val="FFC000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CA49D-862B-9A4F-AAD7-82E95D4938DA}"/>
              </a:ext>
            </a:extLst>
          </p:cNvPr>
          <p:cNvCxnSpPr/>
          <p:nvPr/>
        </p:nvCxnSpPr>
        <p:spPr>
          <a:xfrm>
            <a:off x="2433918" y="995082"/>
            <a:ext cx="101674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9C5F5-8C12-F24B-A2AF-74540762882A}"/>
              </a:ext>
            </a:extLst>
          </p:cNvPr>
          <p:cNvCxnSpPr>
            <a:cxnSpLocks/>
          </p:cNvCxnSpPr>
          <p:nvPr/>
        </p:nvCxnSpPr>
        <p:spPr>
          <a:xfrm>
            <a:off x="5114365" y="999564"/>
            <a:ext cx="1259541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760B-BB77-304E-86C9-47530113D091}"/>
              </a:ext>
            </a:extLst>
          </p:cNvPr>
          <p:cNvCxnSpPr>
            <a:cxnSpLocks/>
          </p:cNvCxnSpPr>
          <p:nvPr/>
        </p:nvCxnSpPr>
        <p:spPr>
          <a:xfrm flipH="1">
            <a:off x="5114365" y="1474693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5DA46-AF82-B04D-88A6-8E30FFA6E73C}"/>
              </a:ext>
            </a:extLst>
          </p:cNvPr>
          <p:cNvCxnSpPr>
            <a:cxnSpLocks/>
          </p:cNvCxnSpPr>
          <p:nvPr/>
        </p:nvCxnSpPr>
        <p:spPr>
          <a:xfrm>
            <a:off x="2286000" y="2143751"/>
            <a:ext cx="408790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01C441-BDE0-064C-BD1A-1AAA4EE48115}"/>
              </a:ext>
            </a:extLst>
          </p:cNvPr>
          <p:cNvCxnSpPr>
            <a:cxnSpLocks/>
          </p:cNvCxnSpPr>
          <p:nvPr/>
        </p:nvCxnSpPr>
        <p:spPr>
          <a:xfrm flipH="1">
            <a:off x="5141258" y="2640105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AF8ED-3BDC-2442-B345-FA7ADA1D4349}"/>
              </a:ext>
            </a:extLst>
          </p:cNvPr>
          <p:cNvSpPr/>
          <p:nvPr/>
        </p:nvSpPr>
        <p:spPr>
          <a:xfrm>
            <a:off x="1425072" y="817782"/>
            <a:ext cx="767936" cy="1822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C64D66-D7D8-8E45-B4A0-7817A5A1CF9F}"/>
              </a:ext>
            </a:extLst>
          </p:cNvPr>
          <p:cNvCxnSpPr>
            <a:cxnSpLocks/>
          </p:cNvCxnSpPr>
          <p:nvPr/>
        </p:nvCxnSpPr>
        <p:spPr>
          <a:xfrm flipH="1">
            <a:off x="2286000" y="2640105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decagon 17">
            <a:extLst>
              <a:ext uri="{FF2B5EF4-FFF2-40B4-BE49-F238E27FC236}">
                <a16:creationId xmlns:a16="http://schemas.microsoft.com/office/drawing/2014/main" id="{F279D16A-F2DD-3A48-9E4E-2152334F830E}"/>
              </a:ext>
            </a:extLst>
          </p:cNvPr>
          <p:cNvSpPr/>
          <p:nvPr/>
        </p:nvSpPr>
        <p:spPr>
          <a:xfrm>
            <a:off x="2702859" y="817782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5" name="Dodecagon 24">
            <a:extLst>
              <a:ext uri="{FF2B5EF4-FFF2-40B4-BE49-F238E27FC236}">
                <a16:creationId xmlns:a16="http://schemas.microsoft.com/office/drawing/2014/main" id="{7F5F1ED3-4712-944A-8F8E-0718CEEA3352}"/>
              </a:ext>
            </a:extLst>
          </p:cNvPr>
          <p:cNvSpPr/>
          <p:nvPr/>
        </p:nvSpPr>
        <p:spPr>
          <a:xfrm>
            <a:off x="5555876" y="779525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6" name="Dodecagon 25">
            <a:extLst>
              <a:ext uri="{FF2B5EF4-FFF2-40B4-BE49-F238E27FC236}">
                <a16:creationId xmlns:a16="http://schemas.microsoft.com/office/drawing/2014/main" id="{81FF3EC7-4C73-3C43-8CB1-91816EF99ECE}"/>
              </a:ext>
            </a:extLst>
          </p:cNvPr>
          <p:cNvSpPr/>
          <p:nvPr/>
        </p:nvSpPr>
        <p:spPr>
          <a:xfrm>
            <a:off x="5569323" y="1251168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F5A86001-25DA-0D4E-9057-88172DC1E816}"/>
              </a:ext>
            </a:extLst>
          </p:cNvPr>
          <p:cNvSpPr/>
          <p:nvPr/>
        </p:nvSpPr>
        <p:spPr>
          <a:xfrm>
            <a:off x="2693909" y="1928653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9" name="Dodecagon 28">
            <a:extLst>
              <a:ext uri="{FF2B5EF4-FFF2-40B4-BE49-F238E27FC236}">
                <a16:creationId xmlns:a16="http://schemas.microsoft.com/office/drawing/2014/main" id="{6E4F104E-66F0-7540-9B0A-FD68ECB7A02F}"/>
              </a:ext>
            </a:extLst>
          </p:cNvPr>
          <p:cNvSpPr/>
          <p:nvPr/>
        </p:nvSpPr>
        <p:spPr>
          <a:xfrm>
            <a:off x="5576046" y="2441637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0" name="Dodecagon 29">
            <a:extLst>
              <a:ext uri="{FF2B5EF4-FFF2-40B4-BE49-F238E27FC236}">
                <a16:creationId xmlns:a16="http://schemas.microsoft.com/office/drawing/2014/main" id="{7A50CBD8-D96D-2F45-949A-6555AD226EEA}"/>
              </a:ext>
            </a:extLst>
          </p:cNvPr>
          <p:cNvSpPr/>
          <p:nvPr/>
        </p:nvSpPr>
        <p:spPr>
          <a:xfrm>
            <a:off x="2693910" y="2432548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41B0-4CB6-8740-9BCF-8FE33830A093}"/>
              </a:ext>
            </a:extLst>
          </p:cNvPr>
          <p:cNvSpPr/>
          <p:nvPr/>
        </p:nvSpPr>
        <p:spPr>
          <a:xfrm>
            <a:off x="3714040" y="817782"/>
            <a:ext cx="1048870" cy="18223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PARENT APP</a:t>
            </a:r>
          </a:p>
        </p:txBody>
      </p:sp>
    </p:spTree>
    <p:extLst>
      <p:ext uri="{BB962C8B-B14F-4D97-AF65-F5344CB8AC3E}">
        <p14:creationId xmlns:p14="http://schemas.microsoft.com/office/powerpoint/2010/main" val="199419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/>
              <a:t>Application </a:t>
            </a:r>
            <a:r>
              <a:rPr lang="pl-PL" sz="1800" dirty="0" err="1"/>
              <a:t>flow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195391" y="3098547"/>
            <a:ext cx="8585537" cy="170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 startAt="4"/>
            </a:pPr>
            <a:r>
              <a:rPr lang="pl-PL" dirty="0">
                <a:solidFill>
                  <a:schemeClr val="accent5"/>
                </a:solidFill>
                <a:latin typeface="+mn-lt"/>
              </a:rPr>
              <a:t>User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navigates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different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in Microservice1 </a:t>
            </a: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 startAt="4"/>
            </a:pPr>
            <a:r>
              <a:rPr lang="pl-PL" dirty="0">
                <a:solidFill>
                  <a:schemeClr val="accent5"/>
                </a:solidFill>
                <a:latin typeface="+mn-lt"/>
              </a:rPr>
              <a:t>Microservice1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notifies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APP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about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url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change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through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postMessage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API </a:t>
            </a: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 startAt="4"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listens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‚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message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’ event and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handles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URL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change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,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shows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correct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address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in the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browser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979A10-04DE-F94D-A7EA-F2251261060E}"/>
              </a:ext>
            </a:extLst>
          </p:cNvPr>
          <p:cNvSpPr/>
          <p:nvPr/>
        </p:nvSpPr>
        <p:spPr>
          <a:xfrm>
            <a:off x="6667910" y="817782"/>
            <a:ext cx="1048870" cy="182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rgbClr val="FFC000"/>
                </a:solidFill>
              </a:rPr>
              <a:t>MICROSERVICE</a:t>
            </a:r>
            <a:r>
              <a:rPr lang="pl-PL" dirty="0"/>
              <a:t> </a:t>
            </a:r>
            <a:r>
              <a:rPr lang="pl-PL" dirty="0">
                <a:solidFill>
                  <a:srgbClr val="FFC000"/>
                </a:solidFill>
              </a:rPr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7CA49D-862B-9A4F-AAD7-82E95D4938DA}"/>
              </a:ext>
            </a:extLst>
          </p:cNvPr>
          <p:cNvCxnSpPr/>
          <p:nvPr/>
        </p:nvCxnSpPr>
        <p:spPr>
          <a:xfrm>
            <a:off x="2433918" y="995082"/>
            <a:ext cx="101674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29C5F5-8C12-F24B-A2AF-74540762882A}"/>
              </a:ext>
            </a:extLst>
          </p:cNvPr>
          <p:cNvCxnSpPr>
            <a:cxnSpLocks/>
          </p:cNvCxnSpPr>
          <p:nvPr/>
        </p:nvCxnSpPr>
        <p:spPr>
          <a:xfrm>
            <a:off x="5114365" y="999564"/>
            <a:ext cx="1259541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2760B-BB77-304E-86C9-47530113D091}"/>
              </a:ext>
            </a:extLst>
          </p:cNvPr>
          <p:cNvCxnSpPr>
            <a:cxnSpLocks/>
          </p:cNvCxnSpPr>
          <p:nvPr/>
        </p:nvCxnSpPr>
        <p:spPr>
          <a:xfrm flipH="1">
            <a:off x="5114365" y="1474693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95DA46-AF82-B04D-88A6-8E30FFA6E73C}"/>
              </a:ext>
            </a:extLst>
          </p:cNvPr>
          <p:cNvCxnSpPr>
            <a:cxnSpLocks/>
          </p:cNvCxnSpPr>
          <p:nvPr/>
        </p:nvCxnSpPr>
        <p:spPr>
          <a:xfrm>
            <a:off x="2286000" y="2143751"/>
            <a:ext cx="408790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01C441-BDE0-064C-BD1A-1AAA4EE48115}"/>
              </a:ext>
            </a:extLst>
          </p:cNvPr>
          <p:cNvCxnSpPr>
            <a:cxnSpLocks/>
          </p:cNvCxnSpPr>
          <p:nvPr/>
        </p:nvCxnSpPr>
        <p:spPr>
          <a:xfrm flipH="1">
            <a:off x="5141258" y="2640105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AF8ED-3BDC-2442-B345-FA7ADA1D4349}"/>
              </a:ext>
            </a:extLst>
          </p:cNvPr>
          <p:cNvSpPr/>
          <p:nvPr/>
        </p:nvSpPr>
        <p:spPr>
          <a:xfrm>
            <a:off x="1425072" y="817782"/>
            <a:ext cx="767936" cy="18223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C64D66-D7D8-8E45-B4A0-7817A5A1CF9F}"/>
              </a:ext>
            </a:extLst>
          </p:cNvPr>
          <p:cNvCxnSpPr>
            <a:cxnSpLocks/>
          </p:cNvCxnSpPr>
          <p:nvPr/>
        </p:nvCxnSpPr>
        <p:spPr>
          <a:xfrm flipH="1">
            <a:off x="2286000" y="2640105"/>
            <a:ext cx="123264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decagon 17">
            <a:extLst>
              <a:ext uri="{FF2B5EF4-FFF2-40B4-BE49-F238E27FC236}">
                <a16:creationId xmlns:a16="http://schemas.microsoft.com/office/drawing/2014/main" id="{F279D16A-F2DD-3A48-9E4E-2152334F830E}"/>
              </a:ext>
            </a:extLst>
          </p:cNvPr>
          <p:cNvSpPr/>
          <p:nvPr/>
        </p:nvSpPr>
        <p:spPr>
          <a:xfrm>
            <a:off x="2702859" y="817782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25" name="Dodecagon 24">
            <a:extLst>
              <a:ext uri="{FF2B5EF4-FFF2-40B4-BE49-F238E27FC236}">
                <a16:creationId xmlns:a16="http://schemas.microsoft.com/office/drawing/2014/main" id="{7F5F1ED3-4712-944A-8F8E-0718CEEA3352}"/>
              </a:ext>
            </a:extLst>
          </p:cNvPr>
          <p:cNvSpPr/>
          <p:nvPr/>
        </p:nvSpPr>
        <p:spPr>
          <a:xfrm>
            <a:off x="5555876" y="779525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26" name="Dodecagon 25">
            <a:extLst>
              <a:ext uri="{FF2B5EF4-FFF2-40B4-BE49-F238E27FC236}">
                <a16:creationId xmlns:a16="http://schemas.microsoft.com/office/drawing/2014/main" id="{81FF3EC7-4C73-3C43-8CB1-91816EF99ECE}"/>
              </a:ext>
            </a:extLst>
          </p:cNvPr>
          <p:cNvSpPr/>
          <p:nvPr/>
        </p:nvSpPr>
        <p:spPr>
          <a:xfrm>
            <a:off x="5569323" y="1251168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F5A86001-25DA-0D4E-9057-88172DC1E816}"/>
              </a:ext>
            </a:extLst>
          </p:cNvPr>
          <p:cNvSpPr/>
          <p:nvPr/>
        </p:nvSpPr>
        <p:spPr>
          <a:xfrm>
            <a:off x="2693909" y="1928653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4</a:t>
            </a:r>
          </a:p>
        </p:txBody>
      </p:sp>
      <p:sp>
        <p:nvSpPr>
          <p:cNvPr id="29" name="Dodecagon 28">
            <a:extLst>
              <a:ext uri="{FF2B5EF4-FFF2-40B4-BE49-F238E27FC236}">
                <a16:creationId xmlns:a16="http://schemas.microsoft.com/office/drawing/2014/main" id="{6E4F104E-66F0-7540-9B0A-FD68ECB7A02F}"/>
              </a:ext>
            </a:extLst>
          </p:cNvPr>
          <p:cNvSpPr/>
          <p:nvPr/>
        </p:nvSpPr>
        <p:spPr>
          <a:xfrm>
            <a:off x="5576046" y="2441637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0" name="Dodecagon 29">
            <a:extLst>
              <a:ext uri="{FF2B5EF4-FFF2-40B4-BE49-F238E27FC236}">
                <a16:creationId xmlns:a16="http://schemas.microsoft.com/office/drawing/2014/main" id="{7A50CBD8-D96D-2F45-949A-6555AD226EEA}"/>
              </a:ext>
            </a:extLst>
          </p:cNvPr>
          <p:cNvSpPr/>
          <p:nvPr/>
        </p:nvSpPr>
        <p:spPr>
          <a:xfrm>
            <a:off x="2693910" y="2432548"/>
            <a:ext cx="376517" cy="396935"/>
          </a:xfrm>
          <a:prstGeom prst="dodec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F41B0-4CB6-8740-9BCF-8FE33830A093}"/>
              </a:ext>
            </a:extLst>
          </p:cNvPr>
          <p:cNvSpPr/>
          <p:nvPr/>
        </p:nvSpPr>
        <p:spPr>
          <a:xfrm>
            <a:off x="3714040" y="817782"/>
            <a:ext cx="1048870" cy="18223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PARENT APP</a:t>
            </a:r>
          </a:p>
        </p:txBody>
      </p:sp>
    </p:spTree>
    <p:extLst>
      <p:ext uri="{BB962C8B-B14F-4D97-AF65-F5344CB8AC3E}">
        <p14:creationId xmlns:p14="http://schemas.microsoft.com/office/powerpoint/2010/main" val="203891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3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 err="1">
                <a:latin typeface="+mj-lt"/>
              </a:rPr>
              <a:t>About</a:t>
            </a:r>
            <a:r>
              <a:rPr lang="pl-PL" sz="1800" dirty="0">
                <a:latin typeface="+mj-lt"/>
              </a:rPr>
              <a:t> me</a:t>
            </a:r>
            <a:endParaRPr sz="1800" dirty="0">
              <a:latin typeface="+mj-lt"/>
            </a:endParaRPr>
          </a:p>
        </p:txBody>
      </p:sp>
      <p:sp>
        <p:nvSpPr>
          <p:cNvPr id="345" name="Google Shape;345;p73"/>
          <p:cNvSpPr txBox="1">
            <a:spLocks noGrp="1"/>
          </p:cNvSpPr>
          <p:nvPr>
            <p:ph type="body" idx="4294967295"/>
          </p:nvPr>
        </p:nvSpPr>
        <p:spPr>
          <a:xfrm>
            <a:off x="352444" y="1047664"/>
            <a:ext cx="3318603" cy="228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l-PL" sz="1500" dirty="0" err="1">
                <a:solidFill>
                  <a:srgbClr val="FFFFFF"/>
                </a:solidFill>
                <a:latin typeface="+mn-lt"/>
              </a:rPr>
              <a:t>I’ve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been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working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in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Vonage</a:t>
            </a:r>
            <a:r>
              <a:rPr lang="pl-PL" sz="1500">
                <a:solidFill>
                  <a:srgbClr val="FFFFFF"/>
                </a:solidFill>
                <a:latin typeface="+mn-lt"/>
              </a:rPr>
              <a:t> (NVM) </a:t>
            </a:r>
            <a:br>
              <a:rPr lang="pl-PL" sz="1500" dirty="0">
                <a:solidFill>
                  <a:srgbClr val="FFFFFF"/>
                </a:solidFill>
                <a:latin typeface="+mn-lt"/>
              </a:rPr>
            </a:br>
            <a:r>
              <a:rPr lang="pl-PL" sz="1500" dirty="0" err="1">
                <a:solidFill>
                  <a:srgbClr val="FFFFFF"/>
                </a:solidFill>
                <a:latin typeface="+mn-lt"/>
              </a:rPr>
              <a:t>since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March of 2019.</a:t>
            </a:r>
            <a:br>
              <a:rPr lang="pl-PL" sz="1500" dirty="0">
                <a:solidFill>
                  <a:srgbClr val="FFFFFF"/>
                </a:solidFill>
                <a:latin typeface="+mn-lt"/>
              </a:rPr>
            </a:br>
            <a:endParaRPr lang="pl-PL" sz="1500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l-PL" sz="1500" dirty="0" err="1">
                <a:solidFill>
                  <a:srgbClr val="FFFFFF"/>
                </a:solidFill>
                <a:latin typeface="+mn-lt"/>
              </a:rPr>
              <a:t>Before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that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, I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used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to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code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in Nokia, </a:t>
            </a:r>
            <a:br>
              <a:rPr lang="pl-PL" sz="1500" dirty="0">
                <a:solidFill>
                  <a:srgbClr val="FFFFFF"/>
                </a:solidFill>
                <a:latin typeface="+mn-lt"/>
              </a:rPr>
            </a:br>
            <a:r>
              <a:rPr lang="pl-PL" sz="1500" dirty="0" err="1">
                <a:solidFill>
                  <a:srgbClr val="FFFFFF"/>
                </a:solidFill>
                <a:latin typeface="+mn-lt"/>
              </a:rPr>
              <a:t>Credit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Suisse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or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Citi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br>
              <a:rPr lang="pl-PL" sz="1500" dirty="0">
                <a:solidFill>
                  <a:srgbClr val="FFFFFF"/>
                </a:solidFill>
                <a:latin typeface="+mn-lt"/>
              </a:rPr>
            </a:br>
            <a:r>
              <a:rPr lang="pl-PL" sz="1500" dirty="0">
                <a:solidFill>
                  <a:srgbClr val="FFFFFF"/>
                </a:solidFill>
                <a:latin typeface="+mn-lt"/>
              </a:rPr>
              <a:t>Love </a:t>
            </a:r>
            <a:r>
              <a:rPr lang="pl-PL" sz="1500" dirty="0" err="1">
                <a:solidFill>
                  <a:srgbClr val="FFFFFF"/>
                </a:solidFill>
                <a:latin typeface="+mn-lt"/>
              </a:rPr>
              <a:t>Javascript</a:t>
            </a:r>
            <a:r>
              <a:rPr lang="pl-PL" sz="1500" dirty="0">
                <a:solidFill>
                  <a:srgbClr val="FFFFFF"/>
                </a:solidFill>
                <a:latin typeface="+mn-lt"/>
              </a:rPr>
              <a:t> and C#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15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1500" dirty="0">
              <a:solidFill>
                <a:srgbClr val="FFFFFF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pl-PL" sz="1600" dirty="0">
                <a:solidFill>
                  <a:schemeClr val="tx1"/>
                </a:solidFill>
                <a:latin typeface="+mn-lt"/>
              </a:rPr>
              <a:t>In </a:t>
            </a:r>
            <a:r>
              <a:rPr lang="pl-PL" sz="1600" dirty="0" err="1">
                <a:solidFill>
                  <a:schemeClr val="tx1"/>
                </a:solidFill>
                <a:latin typeface="+mn-lt"/>
              </a:rPr>
              <a:t>free</a:t>
            </a:r>
            <a:r>
              <a:rPr lang="pl-PL" sz="1600" dirty="0">
                <a:solidFill>
                  <a:schemeClr val="tx1"/>
                </a:solidFill>
                <a:latin typeface="+mn-lt"/>
              </a:rPr>
              <a:t> </a:t>
            </a:r>
            <a:r>
              <a:rPr lang="pl-PL" sz="1600" dirty="0" err="1">
                <a:solidFill>
                  <a:schemeClr val="tx1"/>
                </a:solidFill>
                <a:latin typeface="+mn-lt"/>
              </a:rPr>
              <a:t>time</a:t>
            </a:r>
            <a:r>
              <a:rPr lang="pl-PL" sz="1600" dirty="0">
                <a:solidFill>
                  <a:schemeClr val="tx1"/>
                </a:solidFill>
                <a:latin typeface="+mn-lt"/>
              </a:rPr>
              <a:t>, I </a:t>
            </a:r>
            <a:r>
              <a:rPr lang="pl-PL" sz="1600" dirty="0" err="1">
                <a:solidFill>
                  <a:schemeClr val="tx1"/>
                </a:solidFill>
                <a:latin typeface="+mn-lt"/>
              </a:rPr>
              <a:t>travel</a:t>
            </a:r>
            <a:r>
              <a:rPr lang="pl-PL"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lang="pl-PL" sz="1600" dirty="0" err="1">
                <a:solidFill>
                  <a:schemeClr val="tx1"/>
                </a:solidFill>
                <a:latin typeface="+mn-lt"/>
              </a:rPr>
              <a:t>work</a:t>
            </a:r>
            <a:r>
              <a:rPr lang="pl-PL" sz="1600" dirty="0">
                <a:solidFill>
                  <a:schemeClr val="tx1"/>
                </a:solidFill>
                <a:latin typeface="+mn-lt"/>
              </a:rPr>
              <a:t> out </a:t>
            </a:r>
            <a:br>
              <a:rPr lang="pl-PL" sz="1600" dirty="0">
                <a:solidFill>
                  <a:schemeClr val="tx1"/>
                </a:solidFill>
                <a:latin typeface="+mn-lt"/>
              </a:rPr>
            </a:br>
            <a:r>
              <a:rPr lang="pl-PL" sz="16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pl-PL" sz="1600" dirty="0" err="1">
                <a:solidFill>
                  <a:schemeClr val="tx1"/>
                </a:solidFill>
                <a:latin typeface="+mn-lt"/>
              </a:rPr>
              <a:t>rave</a:t>
            </a:r>
            <a:r>
              <a:rPr lang="pl-PL" sz="1600" dirty="0">
                <a:solidFill>
                  <a:schemeClr val="tx1"/>
                </a:solidFill>
                <a:latin typeface="+mn-lt"/>
              </a:rPr>
              <a:t>!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15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pl-PL" sz="15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br>
              <a:rPr lang="pl-PL" sz="1500" dirty="0">
                <a:solidFill>
                  <a:srgbClr val="FFFFFF"/>
                </a:solidFill>
              </a:rPr>
            </a:br>
            <a:endParaRPr sz="15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31233-F84D-1942-A287-2807917B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85" y="1047664"/>
            <a:ext cx="4806690" cy="36050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 err="1"/>
              <a:t>Testing</a:t>
            </a:r>
            <a:r>
              <a:rPr lang="pl-PL" sz="1800" dirty="0"/>
              <a:t> environment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9C0A2-3816-8048-B6FF-4F721722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9" y="1062318"/>
            <a:ext cx="3251254" cy="3334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CACA91-762D-2240-BAEF-57E396E63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62" y="2221751"/>
            <a:ext cx="4428388" cy="123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 err="1"/>
              <a:t>Tricky</a:t>
            </a:r>
            <a:r>
              <a:rPr lang="pl-PL" sz="1800" dirty="0"/>
              <a:t> part – end to end </a:t>
            </a:r>
            <a:r>
              <a:rPr lang="pl-PL" sz="1800" dirty="0" err="1"/>
              <a:t>testing</a:t>
            </a:r>
            <a:r>
              <a:rPr lang="pl-PL" sz="1800" dirty="0"/>
              <a:t> 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195391" y="820271"/>
            <a:ext cx="8585537" cy="398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r>
              <a:rPr lang="pl-PL" sz="2400" dirty="0">
                <a:solidFill>
                  <a:schemeClr val="accent5"/>
                </a:solidFill>
                <a:latin typeface="+mn-lt"/>
              </a:rPr>
              <a:t>How to test one </a:t>
            </a:r>
            <a:r>
              <a:rPr lang="pl-PL" sz="2400" dirty="0" err="1">
                <a:solidFill>
                  <a:schemeClr val="accent5"/>
                </a:solidFill>
                <a:latin typeface="+mn-lt"/>
              </a:rPr>
              <a:t>app</a:t>
            </a:r>
            <a:r>
              <a:rPr lang="pl-PL" sz="2400" dirty="0">
                <a:solidFill>
                  <a:schemeClr val="accent5"/>
                </a:solidFill>
                <a:latin typeface="+mn-lt"/>
              </a:rPr>
              <a:t> in </a:t>
            </a:r>
            <a:r>
              <a:rPr lang="pl-PL" sz="2400" dirty="0" err="1">
                <a:solidFill>
                  <a:schemeClr val="accent5"/>
                </a:solidFill>
                <a:latin typeface="+mn-lt"/>
              </a:rPr>
              <a:t>two</a:t>
            </a:r>
            <a:r>
              <a:rPr lang="pl-PL" sz="24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sz="2400" dirty="0" err="1">
                <a:solidFill>
                  <a:schemeClr val="accent5"/>
                </a:solidFill>
                <a:latin typeface="+mn-lt"/>
              </a:rPr>
              <a:t>contexts</a:t>
            </a:r>
            <a:r>
              <a:rPr lang="pl-PL" sz="2400" dirty="0">
                <a:solidFill>
                  <a:schemeClr val="accent5"/>
                </a:solidFill>
                <a:latin typeface="+mn-lt"/>
              </a:rPr>
              <a:t>? </a:t>
            </a: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lang="pl-PL" sz="2400" dirty="0">
              <a:solidFill>
                <a:schemeClr val="accent5"/>
              </a:solidFill>
              <a:latin typeface="+mn-lt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r>
              <a:rPr lang="pl-PL" dirty="0">
                <a:solidFill>
                  <a:schemeClr val="accent5"/>
                </a:solidFill>
                <a:latin typeface="+mn-lt"/>
              </a:rPr>
              <a:t>We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develop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our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microservice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as a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standalone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application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, but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we’d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like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test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it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end-to-end with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Parent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Service as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well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.</a:t>
            </a: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lang="pl-PL" dirty="0">
              <a:solidFill>
                <a:schemeClr val="accent5"/>
              </a:solidFill>
              <a:latin typeface="+mn-lt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Should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we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write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each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test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twice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?  </a:t>
            </a: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lang="pl-PL" dirty="0">
              <a:solidFill>
                <a:schemeClr val="accent5"/>
              </a:solidFill>
              <a:latin typeface="+mn-lt"/>
            </a:endParaRP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r>
              <a:rPr lang="pl-PL" dirty="0" err="1">
                <a:solidFill>
                  <a:schemeClr val="accent5"/>
                </a:solidFill>
                <a:latin typeface="+mn-lt"/>
              </a:rPr>
              <a:t>Thanks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custom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commands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in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Cypress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, we do not </a:t>
            </a:r>
            <a:r>
              <a:rPr lang="pl-PL" dirty="0" err="1">
                <a:solidFill>
                  <a:schemeClr val="accent5"/>
                </a:solidFill>
                <a:latin typeface="+mn-lt"/>
              </a:rPr>
              <a:t>need</a:t>
            </a:r>
            <a:r>
              <a:rPr lang="pl-PL" dirty="0">
                <a:solidFill>
                  <a:schemeClr val="accent5"/>
                </a:solidFill>
                <a:latin typeface="+mn-lt"/>
              </a:rPr>
              <a:t> to.</a:t>
            </a: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lang="pl-PL" dirty="0">
              <a:solidFill>
                <a:schemeClr val="accent2"/>
              </a:solidFill>
            </a:endParaRP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8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/>
              <a:t>End to end </a:t>
            </a:r>
            <a:r>
              <a:rPr lang="pl-PL" sz="1800" dirty="0" err="1"/>
              <a:t>testing</a:t>
            </a:r>
            <a:r>
              <a:rPr lang="pl-PL" sz="1800" dirty="0"/>
              <a:t> - </a:t>
            </a:r>
            <a:r>
              <a:rPr lang="pl-PL" sz="1800" dirty="0" err="1"/>
              <a:t>flow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195391" y="820271"/>
            <a:ext cx="8585537" cy="398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lang="pl-PL" dirty="0">
              <a:solidFill>
                <a:schemeClr val="accent2"/>
              </a:solidFill>
            </a:endParaRP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>
                <a:solidFill>
                  <a:schemeClr val="accent5"/>
                </a:solidFill>
              </a:rPr>
              <a:t>Run </a:t>
            </a:r>
            <a:r>
              <a:rPr lang="pl-PL" dirty="0" err="1">
                <a:solidFill>
                  <a:schemeClr val="accent5"/>
                </a:solidFill>
              </a:rPr>
              <a:t>Cypress</a:t>
            </a:r>
            <a:r>
              <a:rPr lang="pl-PL" dirty="0">
                <a:solidFill>
                  <a:schemeClr val="accent5"/>
                </a:solidFill>
              </a:rPr>
              <a:t> in </a:t>
            </a:r>
            <a:r>
              <a:rPr lang="pl-PL" dirty="0" err="1">
                <a:solidFill>
                  <a:schemeClr val="accent5"/>
                </a:solidFill>
              </a:rPr>
              <a:t>specified</a:t>
            </a:r>
            <a:r>
              <a:rPr lang="pl-PL" dirty="0">
                <a:solidFill>
                  <a:schemeClr val="accent5"/>
                </a:solidFill>
              </a:rPr>
              <a:t> environment (</a:t>
            </a:r>
            <a:r>
              <a:rPr lang="pl-PL" dirty="0" err="1">
                <a:solidFill>
                  <a:schemeClr val="accent5"/>
                </a:solidFill>
              </a:rPr>
              <a:t>standalone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or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integrated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app</a:t>
            </a:r>
            <a:r>
              <a:rPr lang="pl-PL" dirty="0">
                <a:solidFill>
                  <a:schemeClr val="accent5"/>
                </a:solidFill>
              </a:rPr>
              <a:t>)</a:t>
            </a: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 err="1">
                <a:solidFill>
                  <a:schemeClr val="accent5"/>
                </a:solidFill>
              </a:rPr>
              <a:t>Cypress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checks</a:t>
            </a:r>
            <a:r>
              <a:rPr lang="pl-PL" dirty="0">
                <a:solidFill>
                  <a:schemeClr val="accent5"/>
                </a:solidFill>
              </a:rPr>
              <a:t> in </a:t>
            </a:r>
            <a:r>
              <a:rPr lang="pl-PL" dirty="0" err="1">
                <a:solidFill>
                  <a:schemeClr val="accent5"/>
                </a:solidFill>
              </a:rPr>
              <a:t>config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what</a:t>
            </a:r>
            <a:r>
              <a:rPr lang="pl-PL" dirty="0">
                <a:solidFill>
                  <a:schemeClr val="accent5"/>
                </a:solidFill>
              </a:rPr>
              <a:t> URL we </a:t>
            </a:r>
            <a:r>
              <a:rPr lang="pl-PL" dirty="0" err="1">
                <a:solidFill>
                  <a:schemeClr val="accent5"/>
                </a:solidFill>
              </a:rPr>
              <a:t>use</a:t>
            </a:r>
            <a:r>
              <a:rPr lang="pl-PL" dirty="0">
                <a:solidFill>
                  <a:schemeClr val="accent5"/>
                </a:solidFill>
              </a:rPr>
              <a:t> and </a:t>
            </a:r>
            <a:r>
              <a:rPr lang="pl-PL" dirty="0" err="1">
                <a:solidFill>
                  <a:schemeClr val="accent5"/>
                </a:solidFill>
              </a:rPr>
              <a:t>if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app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is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served</a:t>
            </a:r>
            <a:r>
              <a:rPr lang="pl-PL" dirty="0">
                <a:solidFill>
                  <a:schemeClr val="accent5"/>
                </a:solidFill>
              </a:rPr>
              <a:t> in </a:t>
            </a:r>
            <a:r>
              <a:rPr lang="pl-PL" dirty="0" err="1">
                <a:solidFill>
                  <a:schemeClr val="accent5"/>
                </a:solidFill>
              </a:rPr>
              <a:t>Iframe</a:t>
            </a:r>
            <a:endParaRPr lang="pl-PL" dirty="0">
              <a:solidFill>
                <a:schemeClr val="accent5"/>
              </a:solidFill>
            </a:endParaRP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 err="1">
                <a:solidFill>
                  <a:schemeClr val="accent5"/>
                </a:solidFill>
              </a:rPr>
              <a:t>Invoke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Custom</a:t>
            </a:r>
            <a:r>
              <a:rPr lang="pl-PL" dirty="0">
                <a:solidFill>
                  <a:schemeClr val="accent5"/>
                </a:solidFill>
              </a:rPr>
              <a:t> </a:t>
            </a:r>
            <a:r>
              <a:rPr lang="pl-PL" dirty="0" err="1">
                <a:solidFill>
                  <a:schemeClr val="accent5"/>
                </a:solidFill>
              </a:rPr>
              <a:t>command</a:t>
            </a:r>
            <a:endParaRPr lang="pl-PL" dirty="0">
              <a:solidFill>
                <a:schemeClr val="accent5"/>
              </a:solidFill>
            </a:endParaRPr>
          </a:p>
          <a:p>
            <a:pPr marL="381000" lvl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Font typeface="+mj-lt"/>
              <a:buAutoNum type="arabicPeriod"/>
            </a:pPr>
            <a:r>
              <a:rPr lang="pl-PL" dirty="0">
                <a:solidFill>
                  <a:schemeClr val="accent5"/>
                </a:solidFill>
              </a:rPr>
              <a:t>Pass </a:t>
            </a:r>
            <a:r>
              <a:rPr lang="pl-PL" dirty="0" err="1">
                <a:solidFill>
                  <a:schemeClr val="accent5"/>
                </a:solidFill>
              </a:rPr>
              <a:t>tests</a:t>
            </a:r>
            <a:r>
              <a:rPr lang="pl-PL" dirty="0">
                <a:solidFill>
                  <a:schemeClr val="accent5"/>
                </a:solidFill>
              </a:rPr>
              <a:t> ;)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114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>
            <a:spLocks noGrp="1"/>
          </p:cNvSpPr>
          <p:nvPr>
            <p:ph type="title"/>
          </p:nvPr>
        </p:nvSpPr>
        <p:spPr>
          <a:xfrm>
            <a:off x="204850" y="141675"/>
            <a:ext cx="83322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l-PL" sz="1800" dirty="0" err="1"/>
              <a:t>Summary</a:t>
            </a:r>
            <a:endParaRPr sz="1800" dirty="0"/>
          </a:p>
        </p:txBody>
      </p:sp>
      <p:sp>
        <p:nvSpPr>
          <p:cNvPr id="375" name="Google Shape;375;p78"/>
          <p:cNvSpPr txBox="1">
            <a:spLocks noGrp="1"/>
          </p:cNvSpPr>
          <p:nvPr>
            <p:ph type="body" idx="1"/>
          </p:nvPr>
        </p:nvSpPr>
        <p:spPr>
          <a:xfrm>
            <a:off x="195391" y="820271"/>
            <a:ext cx="8585537" cy="398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r>
              <a:rPr lang="pl-PL" sz="2400" dirty="0" err="1">
                <a:solidFill>
                  <a:schemeClr val="accent5"/>
                </a:solidFill>
              </a:rPr>
              <a:t>Microservices</a:t>
            </a:r>
            <a:r>
              <a:rPr lang="pl-PL" sz="2400" dirty="0">
                <a:solidFill>
                  <a:schemeClr val="accent5"/>
                </a:solidFill>
              </a:rPr>
              <a:t> vs </a:t>
            </a:r>
            <a:r>
              <a:rPr lang="pl-PL" sz="2400" dirty="0" err="1">
                <a:solidFill>
                  <a:schemeClr val="accent5"/>
                </a:solidFill>
              </a:rPr>
              <a:t>monolith</a:t>
            </a:r>
            <a:endParaRPr lang="pl-PL" sz="2400" dirty="0">
              <a:solidFill>
                <a:schemeClr val="accent5"/>
              </a:solidFill>
            </a:endParaRPr>
          </a:p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r>
              <a:rPr lang="pl-PL" sz="2400" dirty="0" err="1">
                <a:solidFill>
                  <a:schemeClr val="accent5"/>
                </a:solidFill>
              </a:rPr>
              <a:t>Available</a:t>
            </a:r>
            <a:r>
              <a:rPr lang="pl-PL" sz="2400" dirty="0">
                <a:solidFill>
                  <a:schemeClr val="accent5"/>
                </a:solidFill>
              </a:rPr>
              <a:t> </a:t>
            </a:r>
            <a:r>
              <a:rPr lang="pl-PL" sz="2400" dirty="0" err="1">
                <a:solidFill>
                  <a:schemeClr val="accent5"/>
                </a:solidFill>
              </a:rPr>
              <a:t>solutions</a:t>
            </a:r>
            <a:endParaRPr lang="pl-PL" sz="2400" dirty="0">
              <a:solidFill>
                <a:schemeClr val="accent5"/>
              </a:solidFill>
            </a:endParaRPr>
          </a:p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r>
              <a:rPr lang="pl-PL" sz="2400" dirty="0">
                <a:solidFill>
                  <a:schemeClr val="accent5"/>
                </a:solidFill>
              </a:rPr>
              <a:t>Case </a:t>
            </a:r>
            <a:r>
              <a:rPr lang="pl-PL" sz="2400" dirty="0" err="1">
                <a:solidFill>
                  <a:schemeClr val="accent5"/>
                </a:solidFill>
              </a:rPr>
              <a:t>study</a:t>
            </a:r>
            <a:endParaRPr lang="pl-PL" sz="2400" dirty="0">
              <a:solidFill>
                <a:schemeClr val="accent5"/>
              </a:solidFill>
            </a:endParaRPr>
          </a:p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r>
              <a:rPr lang="pl-PL" sz="2400" dirty="0" err="1">
                <a:solidFill>
                  <a:schemeClr val="accent5"/>
                </a:solidFill>
              </a:rPr>
              <a:t>Testing</a:t>
            </a:r>
            <a:endParaRPr lang="pl-PL" sz="2400" dirty="0">
              <a:solidFill>
                <a:schemeClr val="accent5"/>
              </a:solidFill>
            </a:endParaRPr>
          </a:p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r>
              <a:rPr lang="pl-PL" sz="2400" dirty="0">
                <a:solidFill>
                  <a:schemeClr val="accent5"/>
                </a:solidFill>
              </a:rPr>
              <a:t>Q &amp; A</a:t>
            </a:r>
          </a:p>
          <a:p>
            <a:pPr marL="323850" indent="-285750">
              <a:spcBef>
                <a:spcPts val="500"/>
              </a:spcBef>
              <a:spcAft>
                <a:spcPts val="500"/>
              </a:spcAft>
              <a:buSzPts val="1200"/>
            </a:pPr>
            <a:endParaRPr lang="pl-PL" dirty="0">
              <a:solidFill>
                <a:schemeClr val="accent2"/>
              </a:solidFill>
            </a:endParaRPr>
          </a:p>
          <a:p>
            <a:pPr marL="3810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ts val="1200"/>
              <a:buNone/>
            </a:pP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1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9"/>
          <p:cNvSpPr txBox="1">
            <a:spLocks noGrp="1"/>
          </p:cNvSpPr>
          <p:nvPr>
            <p:ph type="title"/>
          </p:nvPr>
        </p:nvSpPr>
        <p:spPr>
          <a:xfrm>
            <a:off x="267980" y="1295859"/>
            <a:ext cx="8608042" cy="34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49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200"/>
              </a:buClr>
              <a:buSzPts val="1100"/>
              <a:buFont typeface="Roboto"/>
              <a:buNone/>
            </a:pPr>
            <a:r>
              <a:rPr lang="en" sz="3300" b="0" i="0" u="none" strike="noStrike" cap="none" dirty="0">
                <a:solidFill>
                  <a:srgbClr val="FF8200"/>
                </a:solidFill>
                <a:latin typeface="+mj-lt"/>
                <a:ea typeface="Roboto"/>
                <a:cs typeface="Roboto"/>
                <a:sym typeface="Roboto"/>
              </a:rPr>
              <a:t>Thank you</a:t>
            </a:r>
            <a:endParaRPr sz="1100" dirty="0">
              <a:latin typeface="+mj-lt"/>
            </a:endParaRPr>
          </a:p>
        </p:txBody>
      </p:sp>
      <p:sp>
        <p:nvSpPr>
          <p:cNvPr id="382" name="Google Shape;382;p79"/>
          <p:cNvSpPr txBox="1">
            <a:spLocks noGrp="1"/>
          </p:cNvSpPr>
          <p:nvPr>
            <p:ph type="body" idx="1"/>
          </p:nvPr>
        </p:nvSpPr>
        <p:spPr>
          <a:xfrm>
            <a:off x="-121986" y="1789788"/>
            <a:ext cx="8284349" cy="280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00" tIns="29200" rIns="29200" bIns="29200" anchor="t" anchorCtr="0">
            <a:noAutofit/>
          </a:bodyPr>
          <a:lstStyle/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pl-PL" sz="1400" dirty="0">
                <a:latin typeface="+mj-lt"/>
              </a:rPr>
              <a:t>        And </a:t>
            </a:r>
            <a:r>
              <a:rPr lang="pl-PL" sz="1400" dirty="0" err="1">
                <a:latin typeface="+mj-lt"/>
              </a:rPr>
              <a:t>thanks</a:t>
            </a:r>
            <a:r>
              <a:rPr lang="pl-PL" sz="1400" dirty="0">
                <a:latin typeface="+mj-lt"/>
              </a:rPr>
              <a:t> to my </a:t>
            </a:r>
            <a:r>
              <a:rPr lang="pl-PL" sz="1400" dirty="0" err="1">
                <a:latin typeface="+mj-lt"/>
              </a:rPr>
              <a:t>Vonage</a:t>
            </a:r>
            <a:r>
              <a:rPr lang="pl-PL" sz="1400" dirty="0">
                <a:latin typeface="+mj-lt"/>
              </a:rPr>
              <a:t> </a:t>
            </a:r>
            <a:r>
              <a:rPr lang="pl-PL" sz="1400" dirty="0" err="1">
                <a:latin typeface="+mj-lt"/>
              </a:rPr>
              <a:t>crew</a:t>
            </a:r>
            <a:r>
              <a:rPr lang="pl-PL" sz="1400" dirty="0">
                <a:latin typeface="+mj-lt"/>
              </a:rPr>
              <a:t>!</a:t>
            </a:r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lang="pl-PL" sz="1100" dirty="0"/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pl-PL" sz="1100" dirty="0"/>
              <a:t>		</a:t>
            </a:r>
          </a:p>
          <a:p>
            <a:pPr marL="308610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rPr lang="pl-PL" sz="1100" dirty="0">
                <a:latin typeface="+mj-lt"/>
              </a:rPr>
              <a:t>				Author: Artur </a:t>
            </a:r>
            <a:r>
              <a:rPr lang="pl-PL" sz="1100" dirty="0" err="1">
                <a:latin typeface="+mj-lt"/>
              </a:rPr>
              <a:t>Gierałt</a:t>
            </a:r>
            <a:r>
              <a:rPr lang="pl-PL" sz="1100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113" y="577025"/>
            <a:ext cx="8180700" cy="4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85750" indent="-285750" algn="ctr">
              <a:buClr>
                <a:schemeClr val="dk1"/>
              </a:buClr>
              <a:buSzPts val="600"/>
            </a:pPr>
            <a:endParaRPr lang="pl-PL"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What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goal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of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presentation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?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Introduction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to the idea of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microservices</a:t>
            </a:r>
            <a:endParaRPr lang="pl-PL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Solutions and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patterns</a:t>
            </a:r>
            <a:endParaRPr lang="pl-PL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Case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study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– micro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in New Voice Media</a:t>
            </a:r>
          </a:p>
          <a:p>
            <a:pPr marL="742950" lvl="1" indent="-285750">
              <a:buClr>
                <a:schemeClr val="dk1"/>
              </a:buClr>
              <a:buSzPts val="600"/>
            </a:pPr>
            <a:r>
              <a:rPr lang="pl-PL" sz="18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Architecture</a:t>
            </a:r>
          </a:p>
          <a:p>
            <a:pPr marL="742950" lvl="1" indent="-285750">
              <a:buClr>
                <a:schemeClr val="dk1"/>
              </a:buClr>
              <a:buSzPts val="600"/>
            </a:pPr>
            <a:r>
              <a:rPr lang="pl-PL" sz="18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Application </a:t>
            </a:r>
            <a:r>
              <a:rPr lang="pl-PL" sz="18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flow</a:t>
            </a:r>
            <a:endParaRPr lang="pl-PL" sz="18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742950" lvl="1" indent="-285750">
              <a:buClr>
                <a:schemeClr val="dk1"/>
              </a:buClr>
              <a:buSzPts val="600"/>
            </a:pPr>
            <a:r>
              <a:rPr lang="pl-PL" sz="18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Testing</a:t>
            </a:r>
            <a:r>
              <a:rPr lang="pl-PL" sz="18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and development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Summary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	</a:t>
            </a: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/>
              <a:t>Agenda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113" y="577025"/>
            <a:ext cx="8180700" cy="4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lang="pl-PL"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After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presentation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you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should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answer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these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questions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:</a:t>
            </a: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lang="pl-PL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Idea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behind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micro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?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What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are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available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solutions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and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patterns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for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building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one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consistent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from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many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decoupled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microservices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?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What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architecture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of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application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and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how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to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deal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with routing?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How to test the same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microservice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in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different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context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(as a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standalone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app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or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as a part of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whole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product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)?</a:t>
            </a: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lang="pl-PL"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 err="1"/>
              <a:t>What</a:t>
            </a:r>
            <a:r>
              <a:rPr lang="pl-PL" sz="1800" dirty="0"/>
              <a:t> </a:t>
            </a:r>
            <a:r>
              <a:rPr lang="pl-PL" sz="1800" dirty="0" err="1"/>
              <a:t>is</a:t>
            </a:r>
            <a:r>
              <a:rPr lang="pl-PL" sz="1800" dirty="0"/>
              <a:t> the </a:t>
            </a:r>
            <a:r>
              <a:rPr lang="pl-PL" sz="1800" dirty="0" err="1"/>
              <a:t>presentation</a:t>
            </a:r>
            <a:r>
              <a:rPr lang="pl-PL" sz="1800" dirty="0"/>
              <a:t> </a:t>
            </a:r>
            <a:r>
              <a:rPr lang="pl-PL" sz="1800" dirty="0" err="1"/>
              <a:t>about</a:t>
            </a:r>
            <a:r>
              <a:rPr lang="pl-PL" sz="1800" dirty="0"/>
              <a:t>?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08804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113" y="577025"/>
            <a:ext cx="8180700" cy="4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171450" indent="-171450" algn="ctr">
              <a:buClr>
                <a:schemeClr val="dk1"/>
              </a:buClr>
              <a:buSzPts val="600"/>
            </a:pPr>
            <a:endParaRPr lang="pl-PL" sz="1200"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0" indent="0">
              <a:buClr>
                <a:schemeClr val="dk1"/>
              </a:buClr>
              <a:buSzPts val="600"/>
              <a:buNone/>
            </a:pP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The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problems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with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monolith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solution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:</a:t>
            </a:r>
            <a:b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</a:b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Does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not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scale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well</a:t>
            </a: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One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technology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per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whole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frontend</a:t>
            </a: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Large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codebase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and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complexity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Many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teams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working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on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separate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features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but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still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coupled</a:t>
            </a: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Different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development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cycles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,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working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modes</a:t>
            </a: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Long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build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time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,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page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loading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time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,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perf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issues</a:t>
            </a:r>
            <a:endParaRPr lang="pl-PL" sz="2000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342900">
              <a:buClr>
                <a:schemeClr val="dk1"/>
              </a:buClr>
              <a:buSzPts val="600"/>
            </a:pP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probably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much </a:t>
            </a:r>
            <a:r>
              <a:rPr lang="pl-PL" sz="2000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more</a:t>
            </a:r>
            <a:r>
              <a:rPr lang="pl-PL" sz="2000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…</a:t>
            </a:r>
          </a:p>
          <a:p>
            <a:pPr marL="171450" indent="-171450" algn="ctr">
              <a:buClr>
                <a:schemeClr val="dk1"/>
              </a:buClr>
              <a:buSzPts val="600"/>
            </a:pPr>
            <a:endParaRPr sz="1200" dirty="0">
              <a:solidFill>
                <a:schemeClr val="accent2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600" dirty="0" err="1"/>
              <a:t>Why</a:t>
            </a:r>
            <a:r>
              <a:rPr lang="pl-PL" sz="1600" dirty="0"/>
              <a:t> do we </a:t>
            </a:r>
            <a:r>
              <a:rPr lang="pl-PL" sz="1600" dirty="0" err="1"/>
              <a:t>need</a:t>
            </a:r>
            <a:r>
              <a:rPr lang="pl-PL" sz="1600" dirty="0"/>
              <a:t> Micro </a:t>
            </a:r>
            <a:r>
              <a:rPr lang="pl-PL" sz="1600" dirty="0" err="1"/>
              <a:t>Frontends</a:t>
            </a:r>
            <a:r>
              <a:rPr lang="pl-PL" sz="1600" dirty="0"/>
              <a:t>?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980496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dirty="0"/>
              <a:t>General idea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E212D-4155-2F4F-8174-C7F437560A91}"/>
              </a:ext>
            </a:extLst>
          </p:cNvPr>
          <p:cNvSpPr txBox="1"/>
          <p:nvPr/>
        </p:nvSpPr>
        <p:spPr>
          <a:xfrm>
            <a:off x="2689411" y="927847"/>
            <a:ext cx="3469341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accent2"/>
                </a:solidFill>
              </a:rPr>
              <a:t>PARENT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823641-0377-7347-92F5-035519B58188}"/>
              </a:ext>
            </a:extLst>
          </p:cNvPr>
          <p:cNvSpPr txBox="1"/>
          <p:nvPr/>
        </p:nvSpPr>
        <p:spPr>
          <a:xfrm>
            <a:off x="403413" y="1869141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8EF57-CD7F-F04D-80FF-5F09A607B049}"/>
              </a:ext>
            </a:extLst>
          </p:cNvPr>
          <p:cNvSpPr txBox="1"/>
          <p:nvPr/>
        </p:nvSpPr>
        <p:spPr>
          <a:xfrm>
            <a:off x="403413" y="2268158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F9FE4-2DB1-4C4D-BECF-D366EA1A1CDC}"/>
              </a:ext>
            </a:extLst>
          </p:cNvPr>
          <p:cNvSpPr txBox="1"/>
          <p:nvPr/>
        </p:nvSpPr>
        <p:spPr>
          <a:xfrm>
            <a:off x="2164976" y="1869141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B56C2-BFFD-AD49-B69D-A5DF222306EF}"/>
              </a:ext>
            </a:extLst>
          </p:cNvPr>
          <p:cNvSpPr txBox="1"/>
          <p:nvPr/>
        </p:nvSpPr>
        <p:spPr>
          <a:xfrm>
            <a:off x="2164976" y="2268158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CA163-BCBB-7141-A06E-0C5D290CF373}"/>
              </a:ext>
            </a:extLst>
          </p:cNvPr>
          <p:cNvSpPr txBox="1"/>
          <p:nvPr/>
        </p:nvSpPr>
        <p:spPr>
          <a:xfrm>
            <a:off x="5127813" y="1869141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50CB7-E5D3-C341-B62A-20C1A6E1821F}"/>
              </a:ext>
            </a:extLst>
          </p:cNvPr>
          <p:cNvSpPr txBox="1"/>
          <p:nvPr/>
        </p:nvSpPr>
        <p:spPr>
          <a:xfrm>
            <a:off x="5127813" y="2268158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540F7A-0144-3B4F-8BD7-6E31E31007CC}"/>
              </a:ext>
            </a:extLst>
          </p:cNvPr>
          <p:cNvSpPr txBox="1"/>
          <p:nvPr/>
        </p:nvSpPr>
        <p:spPr>
          <a:xfrm>
            <a:off x="6889376" y="1869141"/>
            <a:ext cx="146572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Frontend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765B5-5267-9248-99D9-159642E6355C}"/>
              </a:ext>
            </a:extLst>
          </p:cNvPr>
          <p:cNvSpPr txBox="1"/>
          <p:nvPr/>
        </p:nvSpPr>
        <p:spPr>
          <a:xfrm>
            <a:off x="6889376" y="2268158"/>
            <a:ext cx="1465728" cy="3077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Micro </a:t>
            </a:r>
            <a:r>
              <a:rPr lang="pl-PL" dirty="0" err="1">
                <a:solidFill>
                  <a:schemeClr val="bg2"/>
                </a:solidFill>
              </a:rPr>
              <a:t>Backend</a:t>
            </a:r>
            <a:endParaRPr lang="pl-PL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F46F8-9A2E-4243-AB61-5791E299E2AE}"/>
              </a:ext>
            </a:extLst>
          </p:cNvPr>
          <p:cNvSpPr txBox="1"/>
          <p:nvPr/>
        </p:nvSpPr>
        <p:spPr>
          <a:xfrm>
            <a:off x="4168588" y="1869141"/>
            <a:ext cx="663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8A682-D73B-AE48-8C7D-0E0B291CA475}"/>
              </a:ext>
            </a:extLst>
          </p:cNvPr>
          <p:cNvCxnSpPr/>
          <p:nvPr/>
        </p:nvCxnSpPr>
        <p:spPr>
          <a:xfrm flipV="1">
            <a:off x="1465729" y="1235624"/>
            <a:ext cx="1021977" cy="391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B01ED4-F4A3-9142-BC79-30BDD5A0FC5F}"/>
              </a:ext>
            </a:extLst>
          </p:cNvPr>
          <p:cNvCxnSpPr/>
          <p:nvPr/>
        </p:nvCxnSpPr>
        <p:spPr>
          <a:xfrm flipV="1">
            <a:off x="3079377" y="1326864"/>
            <a:ext cx="188258" cy="391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01F6C1-24F6-824D-B3DF-C89743A49738}"/>
              </a:ext>
            </a:extLst>
          </p:cNvPr>
          <p:cNvCxnSpPr/>
          <p:nvPr/>
        </p:nvCxnSpPr>
        <p:spPr>
          <a:xfrm>
            <a:off x="5860677" y="1326864"/>
            <a:ext cx="298075" cy="391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27C81E-A52E-9B4B-94E3-37742EBC5217}"/>
              </a:ext>
            </a:extLst>
          </p:cNvPr>
          <p:cNvCxnSpPr/>
          <p:nvPr/>
        </p:nvCxnSpPr>
        <p:spPr>
          <a:xfrm>
            <a:off x="6320118" y="1235624"/>
            <a:ext cx="1169894" cy="482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ame 27">
            <a:extLst>
              <a:ext uri="{FF2B5EF4-FFF2-40B4-BE49-F238E27FC236}">
                <a16:creationId xmlns:a16="http://schemas.microsoft.com/office/drawing/2014/main" id="{17E6C4E4-BD3A-D842-BC5B-FCE438F5D056}"/>
              </a:ext>
            </a:extLst>
          </p:cNvPr>
          <p:cNvSpPr/>
          <p:nvPr/>
        </p:nvSpPr>
        <p:spPr>
          <a:xfrm>
            <a:off x="204861" y="1718334"/>
            <a:ext cx="1771856" cy="2181313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C00454-135F-814C-B43A-706A08924FAE}"/>
              </a:ext>
            </a:extLst>
          </p:cNvPr>
          <p:cNvSpPr/>
          <p:nvPr/>
        </p:nvSpPr>
        <p:spPr>
          <a:xfrm>
            <a:off x="269854" y="1718334"/>
            <a:ext cx="1733756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9F2A94-EAAE-7541-A69F-DFA4F6D28C83}"/>
              </a:ext>
            </a:extLst>
          </p:cNvPr>
          <p:cNvSpPr/>
          <p:nvPr/>
        </p:nvSpPr>
        <p:spPr>
          <a:xfrm>
            <a:off x="2096829" y="1725403"/>
            <a:ext cx="1654900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2750E3-22B8-CC40-B988-0247570D77D3}"/>
              </a:ext>
            </a:extLst>
          </p:cNvPr>
          <p:cNvSpPr/>
          <p:nvPr/>
        </p:nvSpPr>
        <p:spPr>
          <a:xfrm>
            <a:off x="5031841" y="1732473"/>
            <a:ext cx="1629863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D36E3D-0806-6A4F-B236-E18CB531DE9D}"/>
              </a:ext>
            </a:extLst>
          </p:cNvPr>
          <p:cNvSpPr/>
          <p:nvPr/>
        </p:nvSpPr>
        <p:spPr>
          <a:xfrm>
            <a:off x="6793405" y="1732473"/>
            <a:ext cx="1733756" cy="216717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1C09A6-807C-934C-A52D-E88A4CF300B1}"/>
              </a:ext>
            </a:extLst>
          </p:cNvPr>
          <p:cNvSpPr txBox="1"/>
          <p:nvPr/>
        </p:nvSpPr>
        <p:spPr>
          <a:xfrm>
            <a:off x="584492" y="3101690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682663-8A85-9349-AC22-E1032FD4D913}"/>
              </a:ext>
            </a:extLst>
          </p:cNvPr>
          <p:cNvSpPr txBox="1"/>
          <p:nvPr/>
        </p:nvSpPr>
        <p:spPr>
          <a:xfrm>
            <a:off x="2334832" y="3101690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758574-E456-2B4E-890F-5DCB99B0B7A7}"/>
              </a:ext>
            </a:extLst>
          </p:cNvPr>
          <p:cNvSpPr txBox="1"/>
          <p:nvPr/>
        </p:nvSpPr>
        <p:spPr>
          <a:xfrm>
            <a:off x="5251512" y="3080145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9B1F71-2027-F241-AD34-C1551A136417}"/>
              </a:ext>
            </a:extLst>
          </p:cNvPr>
          <p:cNvSpPr txBox="1"/>
          <p:nvPr/>
        </p:nvSpPr>
        <p:spPr>
          <a:xfrm>
            <a:off x="7065023" y="3080145"/>
            <a:ext cx="119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TEAM Y</a:t>
            </a:r>
          </a:p>
        </p:txBody>
      </p:sp>
    </p:spTree>
    <p:extLst>
      <p:ext uri="{BB962C8B-B14F-4D97-AF65-F5344CB8AC3E}">
        <p14:creationId xmlns:p14="http://schemas.microsoft.com/office/powerpoint/2010/main" val="368063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113" y="577025"/>
            <a:ext cx="8180700" cy="41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indent="0">
              <a:buClr>
                <a:schemeClr val="dk1"/>
              </a:buClr>
              <a:buSzPts val="600"/>
              <a:buNone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Most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know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solutions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are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: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Facebook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BigPipe</a:t>
            </a:r>
            <a:endParaRPr lang="pl-PL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Zalando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Mosaic9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Old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good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Iframes</a:t>
            </a:r>
            <a:endParaRPr lang="pl-PL" dirty="0">
              <a:solidFill>
                <a:schemeClr val="accent5"/>
              </a:solidFill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Web Components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Varniche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Cache and ESI (Allegro)</a:t>
            </a:r>
          </a:p>
          <a:p>
            <a:pPr marL="285750" indent="-285750">
              <a:buClr>
                <a:schemeClr val="dk1"/>
              </a:buClr>
              <a:buSzPts val="600"/>
            </a:pP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Others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(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check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 the </a:t>
            </a:r>
            <a:r>
              <a:rPr lang="pl-PL" dirty="0" err="1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source</a:t>
            </a:r>
            <a:r>
              <a:rPr lang="pl-PL" dirty="0">
                <a:solidFill>
                  <a:schemeClr val="accent5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)</a:t>
            </a:r>
          </a:p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+mj-lt"/>
              <a:buAutoNum type="arabicPeriod"/>
            </a:pPr>
            <a:endParaRPr lang="pl-PL" sz="12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https://medium.com/@tomsoderlund/micro-frontends-a-microservice-approach-to-front-end-web-development-f325ebdadc16</a:t>
            </a:r>
            <a:endParaRPr lang="pl-PL" sz="1200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/>
              <a:t>How to </a:t>
            </a:r>
            <a:r>
              <a:rPr lang="pl-PL" sz="1800" dirty="0" err="1"/>
              <a:t>build</a:t>
            </a:r>
            <a:r>
              <a:rPr lang="pl-PL" sz="1800" dirty="0"/>
              <a:t> </a:t>
            </a:r>
            <a:r>
              <a:rPr lang="pl-PL" sz="1800" dirty="0" err="1"/>
              <a:t>it</a:t>
            </a:r>
            <a:r>
              <a:rPr lang="pl-PL" sz="1800" dirty="0"/>
              <a:t>? Solutions and </a:t>
            </a:r>
            <a:r>
              <a:rPr lang="pl-PL" sz="1800" dirty="0" err="1"/>
              <a:t>patterns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2854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861" y="4208930"/>
            <a:ext cx="8322300" cy="57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https://www.facebook.com/notes/facebook-engineering/bigpipe-pipelining-web-pages-for-high-performance/389414033919/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 err="1"/>
              <a:t>BigPipe</a:t>
            </a:r>
            <a:endParaRPr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F746A-32BC-924E-B560-D51D6321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82" y="708212"/>
            <a:ext cx="4572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3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54;p74">
            <a:extLst>
              <a:ext uri="{FF2B5EF4-FFF2-40B4-BE49-F238E27FC236}">
                <a16:creationId xmlns:a16="http://schemas.microsoft.com/office/drawing/2014/main" id="{5FB7F724-20A9-6C4A-9F11-E908C706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861" y="4208930"/>
            <a:ext cx="8322300" cy="578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600"/>
              <a:buNone/>
            </a:pPr>
            <a:r>
              <a:rPr lang="pl-PL" sz="12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pl-PL" sz="1200" dirty="0">
                <a:hlinkClick r:id="rId3"/>
              </a:rPr>
              <a:t>https://itswadesh.wordpress.com/2011/12/23/facebook-loads-web-pages-faster-using-bigpipe-technology/</a:t>
            </a:r>
            <a:endParaRPr lang="pl-PL" sz="12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353;p74">
            <a:extLst>
              <a:ext uri="{FF2B5EF4-FFF2-40B4-BE49-F238E27FC236}">
                <a16:creationId xmlns:a16="http://schemas.microsoft.com/office/drawing/2014/main" id="{36E98A7F-ABF0-D846-92E9-6EBC742F8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61" y="141685"/>
            <a:ext cx="8322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pl-PL" sz="1800" dirty="0" err="1"/>
              <a:t>BigPipe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CC466-868B-8E44-AA1B-80B221943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65" y="866273"/>
            <a:ext cx="4948887" cy="30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99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nage Template">
  <a:themeElements>
    <a:clrScheme name="Custom 15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0077C8"/>
      </a:accent1>
      <a:accent2>
        <a:srgbClr val="FF8200"/>
      </a:accent2>
      <a:accent3>
        <a:srgbClr val="425563"/>
      </a:accent3>
      <a:accent4>
        <a:srgbClr val="F8A805"/>
      </a:accent4>
      <a:accent5>
        <a:srgbClr val="004A74"/>
      </a:accent5>
      <a:accent6>
        <a:srgbClr val="CCCCCC"/>
      </a:accent6>
      <a:hlink>
        <a:srgbClr val="000000"/>
      </a:hlink>
      <a:folHlink>
        <a:srgbClr val="0066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Vonage Template 2015">
  <a:themeElements>
    <a:clrScheme name="Custom 15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0077C8"/>
      </a:accent1>
      <a:accent2>
        <a:srgbClr val="FF8200"/>
      </a:accent2>
      <a:accent3>
        <a:srgbClr val="425563"/>
      </a:accent3>
      <a:accent4>
        <a:srgbClr val="F8A805"/>
      </a:accent4>
      <a:accent5>
        <a:srgbClr val="004A74"/>
      </a:accent5>
      <a:accent6>
        <a:srgbClr val="CCCCCC"/>
      </a:accent6>
      <a:hlink>
        <a:srgbClr val="000000"/>
      </a:hlink>
      <a:folHlink>
        <a:srgbClr val="0066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onage Template">
  <a:themeElements>
    <a:clrScheme name="Custom 15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0077C8"/>
      </a:accent1>
      <a:accent2>
        <a:srgbClr val="FF8200"/>
      </a:accent2>
      <a:accent3>
        <a:srgbClr val="425563"/>
      </a:accent3>
      <a:accent4>
        <a:srgbClr val="F8A805"/>
      </a:accent4>
      <a:accent5>
        <a:srgbClr val="004A74"/>
      </a:accent5>
      <a:accent6>
        <a:srgbClr val="CCCCCC"/>
      </a:accent6>
      <a:hlink>
        <a:srgbClr val="000000"/>
      </a:hlink>
      <a:folHlink>
        <a:srgbClr val="0066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Vonage Template">
  <a:themeElements>
    <a:clrScheme name="Custom 15">
      <a:dk1>
        <a:srgbClr val="000000"/>
      </a:dk1>
      <a:lt1>
        <a:srgbClr val="B2B2B2"/>
      </a:lt1>
      <a:dk2>
        <a:srgbClr val="FFFFFF"/>
      </a:dk2>
      <a:lt2>
        <a:srgbClr val="000000"/>
      </a:lt2>
      <a:accent1>
        <a:srgbClr val="0077C8"/>
      </a:accent1>
      <a:accent2>
        <a:srgbClr val="FF8200"/>
      </a:accent2>
      <a:accent3>
        <a:srgbClr val="425563"/>
      </a:accent3>
      <a:accent4>
        <a:srgbClr val="F8A805"/>
      </a:accent4>
      <a:accent5>
        <a:srgbClr val="004A74"/>
      </a:accent5>
      <a:accent6>
        <a:srgbClr val="CCCCCC"/>
      </a:accent6>
      <a:hlink>
        <a:srgbClr val="000000"/>
      </a:hlink>
      <a:folHlink>
        <a:srgbClr val="0066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1566</Words>
  <Application>Microsoft Macintosh PowerPoint</Application>
  <PresentationFormat>On-screen Show (16:9)</PresentationFormat>
  <Paragraphs>182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Roboto</vt:lpstr>
      <vt:lpstr>Arial</vt:lpstr>
      <vt:lpstr>Merriweather Sans</vt:lpstr>
      <vt:lpstr>Roboto Light</vt:lpstr>
      <vt:lpstr>Verdana</vt:lpstr>
      <vt:lpstr>Roboto Thin</vt:lpstr>
      <vt:lpstr>Roboto Medium</vt:lpstr>
      <vt:lpstr>Simple Light</vt:lpstr>
      <vt:lpstr>Vonage Template</vt:lpstr>
      <vt:lpstr>2_Vonage Template 2015</vt:lpstr>
      <vt:lpstr>Vonage Template</vt:lpstr>
      <vt:lpstr>Vonage Template</vt:lpstr>
      <vt:lpstr>Micro frontend architecture</vt:lpstr>
      <vt:lpstr>About me</vt:lpstr>
      <vt:lpstr>Agenda</vt:lpstr>
      <vt:lpstr>What is the presentation about?</vt:lpstr>
      <vt:lpstr>Why do we need Micro Frontends?</vt:lpstr>
      <vt:lpstr>General idea</vt:lpstr>
      <vt:lpstr>How to build it? Solutions and patterns</vt:lpstr>
      <vt:lpstr>BigPipe</vt:lpstr>
      <vt:lpstr>BigPipe</vt:lpstr>
      <vt:lpstr>Mosaic9</vt:lpstr>
      <vt:lpstr>Mosaic9</vt:lpstr>
      <vt:lpstr>Web Components – browser support</vt:lpstr>
      <vt:lpstr>Iframe – browser support</vt:lpstr>
      <vt:lpstr>Apps based on Iframe solution - examples</vt:lpstr>
      <vt:lpstr>PowerPoint Presentation</vt:lpstr>
      <vt:lpstr>Iframe solution architecture</vt:lpstr>
      <vt:lpstr>Routing  - naming issue</vt:lpstr>
      <vt:lpstr>Application flow</vt:lpstr>
      <vt:lpstr>Application flow</vt:lpstr>
      <vt:lpstr>Testing environment</vt:lpstr>
      <vt:lpstr>Tricky part – end to end testing </vt:lpstr>
      <vt:lpstr>End to end testing - flow</vt:lpstr>
      <vt:lpstr>Summary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frontend architecture</dc:title>
  <cp:lastModifiedBy>Artur Gieralt</cp:lastModifiedBy>
  <cp:revision>61</cp:revision>
  <dcterms:modified xsi:type="dcterms:W3CDTF">2019-11-04T15:09:13Z</dcterms:modified>
</cp:coreProperties>
</file>